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5143500" type="screen16x9"/>
  <p:notesSz cx="6858000" cy="9144000"/>
  <p:embeddedFontLst>
    <p:embeddedFont>
      <p:font typeface="IBM Plex Sans Medium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Medium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4"/>
    <p:restoredTop sz="94656"/>
  </p:normalViewPr>
  <p:slideViewPr>
    <p:cSldViewPr snapToGrid="0">
      <p:cViewPr>
        <p:scale>
          <a:sx n="139" d="100"/>
          <a:sy n="139" d="100"/>
        </p:scale>
        <p:origin x="144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3e9fb8c14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3e9fb8c14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3e9fb8c14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a3e9fb8c14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24f21951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24f21951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2c86c86a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a2c86c86a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24f21951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24f21951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2c86c86a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a2c86c86a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30de09a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30de09a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24f21951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a24f21951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30de09ab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630de09ab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a3e9fb8c1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a3e9fb8c1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1924bd5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1924bd5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project was first motivated by findings that show that high ECS models tend to exhibit greater tropical upper tropospheric cloud fraction than low ECS models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has been seen across both the CMIP5 and CMIP6 ensembles as shown in comparing the top to the middle panels in the figures shown here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Additionally, satellite observations more closely reflect the higher coverage seen in the high ECS models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wanted to analyze differences mean state tropical high cloud coverage across better understand why there may be a linkage between climatological coverage and climate sensitivity 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30de09ab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630de09ab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30de09ab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630de09ab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30de09ab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630de09ab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050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30de09ab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630de09ab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41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1924bd5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1924bd54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addition to relationships between mean cloud coverage and climate sensitivity, there is also evidence that the change in high clouds under warming varies between high and low ECS models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 example, this top figure from Schiro et al. (2022) suggests a greater loss of high clouds in the tropical deep convective regions in models with higher climate sensitivity than in models with lower climate sensitivity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suggests that there may be a relationship between the mean state and changes with warming; for example, this figure from Zelinka et al., 2022 demonstrates that there is an increase in high cloud fraction is associated with cloud-regimes dominated by higher cloud amount in the mean state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3aaeb7be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3aaeb7be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3aaeb7be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3aaeb7be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6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1924bd54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1924bd54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1e269104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a1e2691047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30de09ab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30de09ab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30de09ab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30de09ab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md6wn@virginia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60000" y="853800"/>
            <a:ext cx="7824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Mean State High Cloud Relationships to Climate Sensitivity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10350" y="2829600"/>
            <a:ext cx="8794200" cy="12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2889"/>
              <a:buNone/>
            </a:pPr>
            <a:r>
              <a:rPr lang="en" sz="218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Emma Dawson and Kathleen </a:t>
            </a:r>
            <a:r>
              <a:rPr lang="en" sz="218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Schiro</a:t>
            </a:r>
            <a:endParaRPr sz="218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2889"/>
              <a:buNone/>
            </a:pPr>
            <a:r>
              <a:rPr lang="en" sz="218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University of Virginia</a:t>
            </a:r>
            <a:endParaRPr sz="218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55654"/>
              <a:buNone/>
            </a:pPr>
            <a:endParaRPr sz="1679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55654"/>
              <a:buNone/>
            </a:pPr>
            <a:r>
              <a:rPr lang="en" sz="1679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12/11/2023</a:t>
            </a:r>
            <a:endParaRPr sz="1679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42889"/>
              <a:buNone/>
            </a:pPr>
            <a:endParaRPr sz="218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44;p21">
            <a:extLst>
              <a:ext uri="{FF2B5EF4-FFF2-40B4-BE49-F238E27FC236}">
                <a16:creationId xmlns:a16="http://schemas.microsoft.com/office/drawing/2014/main" id="{59B64D48-1EEC-9B3D-ED26-64FA18A1099B}"/>
              </a:ext>
            </a:extLst>
          </p:cNvPr>
          <p:cNvGrpSpPr/>
          <p:nvPr/>
        </p:nvGrpSpPr>
        <p:grpSpPr>
          <a:xfrm>
            <a:off x="4262368" y="442697"/>
            <a:ext cx="3991989" cy="2956610"/>
            <a:chOff x="4828025" y="442700"/>
            <a:chExt cx="3426600" cy="2619250"/>
          </a:xfrm>
        </p:grpSpPr>
        <p:pic>
          <p:nvPicPr>
            <p:cNvPr id="9" name="Google Shape;145;p21">
              <a:extLst>
                <a:ext uri="{FF2B5EF4-FFF2-40B4-BE49-F238E27FC236}">
                  <a16:creationId xmlns:a16="http://schemas.microsoft.com/office/drawing/2014/main" id="{A2A1675E-1F26-79B0-C9D9-C8E8CE49667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24672" b="24402"/>
            <a:stretch/>
          </p:blipFill>
          <p:spPr>
            <a:xfrm>
              <a:off x="4828025" y="442700"/>
              <a:ext cx="3426600" cy="2619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46;p21">
              <a:extLst>
                <a:ext uri="{FF2B5EF4-FFF2-40B4-BE49-F238E27FC236}">
                  <a16:creationId xmlns:a16="http://schemas.microsoft.com/office/drawing/2014/main" id="{9C401D7D-C40C-91CC-7024-E751BB5E5CBB}"/>
                </a:ext>
              </a:extLst>
            </p:cNvPr>
            <p:cNvSpPr/>
            <p:nvPr/>
          </p:nvSpPr>
          <p:spPr>
            <a:xfrm>
              <a:off x="5442075" y="1167125"/>
              <a:ext cx="685200" cy="712500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7;p21">
              <a:extLst>
                <a:ext uri="{FF2B5EF4-FFF2-40B4-BE49-F238E27FC236}">
                  <a16:creationId xmlns:a16="http://schemas.microsoft.com/office/drawing/2014/main" id="{AF4CBC92-7105-B26E-8679-9A7E8F2113D4}"/>
                </a:ext>
              </a:extLst>
            </p:cNvPr>
            <p:cNvSpPr/>
            <p:nvPr/>
          </p:nvSpPr>
          <p:spPr>
            <a:xfrm>
              <a:off x="6154575" y="814275"/>
              <a:ext cx="1072200" cy="10653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IV. Results - Mean State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 rot="10800000" flipH="1">
            <a:off x="2810800" y="1540050"/>
            <a:ext cx="3865500" cy="179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 l="3886" t="19209" r="6780" b="18962"/>
          <a:stretch/>
        </p:blipFill>
        <p:spPr>
          <a:xfrm>
            <a:off x="97625" y="572700"/>
            <a:ext cx="3948851" cy="204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5">
            <a:alphaModFix/>
          </a:blip>
          <a:srcRect l="3566" t="19704" r="7052" b="18662"/>
          <a:stretch/>
        </p:blipFill>
        <p:spPr>
          <a:xfrm>
            <a:off x="97629" y="2770825"/>
            <a:ext cx="3948834" cy="20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29330-08F4-A07B-E9AD-58A62347E340}"/>
              </a:ext>
            </a:extLst>
          </p:cNvPr>
          <p:cNvSpPr txBox="1"/>
          <p:nvPr/>
        </p:nvSpPr>
        <p:spPr>
          <a:xfrm>
            <a:off x="4260300" y="3502362"/>
            <a:ext cx="4613148" cy="1335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High ECS models have: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Fewer thick high clouds on DC margins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More thin high clouds in DC regions</a:t>
            </a:r>
            <a:endParaRPr lang="en-US" sz="1800" dirty="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164" name="Google Shape;164;p22"/>
          <p:cNvCxnSpPr>
            <a:cxnSpLocks/>
          </p:cNvCxnSpPr>
          <p:nvPr/>
        </p:nvCxnSpPr>
        <p:spPr>
          <a:xfrm>
            <a:off x="2782800" y="933825"/>
            <a:ext cx="2703600" cy="6062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IV. Results - Mean State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 t="24672" b="24402"/>
          <a:stretch/>
        </p:blipFill>
        <p:spPr>
          <a:xfrm>
            <a:off x="4828025" y="442700"/>
            <a:ext cx="3426600" cy="2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/>
          <p:nvPr/>
        </p:nvSpPr>
        <p:spPr>
          <a:xfrm>
            <a:off x="5442075" y="1167125"/>
            <a:ext cx="685200" cy="7125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6154575" y="814275"/>
            <a:ext cx="1072200" cy="1065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508750" y="3506325"/>
            <a:ext cx="8217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Summary</a:t>
            </a: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  <a:r>
              <a:rPr lang="en-US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High ECS models have comparatively more thin than thick HCF</a:t>
            </a:r>
            <a:endParaRPr sz="18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Does this relate to the </a:t>
            </a:r>
            <a:r>
              <a:rPr lang="en" sz="1800" dirty="0" err="1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intermodel</a:t>
            </a: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spread in high cloud feedbacks?</a:t>
            </a:r>
            <a:endParaRPr sz="18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76" y="649000"/>
            <a:ext cx="3565766" cy="26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IV. Results - Optical Depth Feedback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484050" y="3399525"/>
            <a:ext cx="79884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Mean-state ratio of thick to thin HCF relates to optical depth feedback</a:t>
            </a:r>
            <a:endParaRPr sz="18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Thinner models </a:t>
            </a:r>
            <a:r>
              <a:rPr lang="en-US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show greater anvil thinning</a:t>
            </a:r>
            <a:endParaRPr sz="18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dirty="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773" y="761257"/>
            <a:ext cx="2978425" cy="218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3196500" y="3163375"/>
            <a:ext cx="27510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5091A8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6270150" y="3355600"/>
            <a:ext cx="27510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5" name="Picture 4" descr="A graph of different colored dots and numbers&#10;&#10;Description automatically generated">
            <a:extLst>
              <a:ext uri="{FF2B5EF4-FFF2-40B4-BE49-F238E27FC236}">
                <a16:creationId xmlns:a16="http://schemas.microsoft.com/office/drawing/2014/main" id="{3C637448-473B-9E47-0BAD-E866D14BF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2" y="770626"/>
            <a:ext cx="2897624" cy="2173218"/>
          </a:xfrm>
          <a:prstGeom prst="rect">
            <a:avLst/>
          </a:prstGeom>
        </p:spPr>
      </p:pic>
      <p:pic>
        <p:nvPicPr>
          <p:cNvPr id="7" name="Picture 6" descr="A diagram of different types of numbers&#10;&#10;Description automatically generated with medium confidence">
            <a:extLst>
              <a:ext uri="{FF2B5EF4-FFF2-40B4-BE49-F238E27FC236}">
                <a16:creationId xmlns:a16="http://schemas.microsoft.com/office/drawing/2014/main" id="{3BA1B8A6-CAC2-17B7-D1E5-30BECE7D4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787" y="781428"/>
            <a:ext cx="2897624" cy="21732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IV. Results - Altitude Feedback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48" y="765450"/>
            <a:ext cx="4749363" cy="204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195675" y="3059675"/>
            <a:ext cx="47493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Mean-state HCF (wherever maximum is in 𝛕, CTP space) is related to altitude ΔCF and thin HCF altitude feedback</a:t>
            </a:r>
            <a:endParaRPr sz="17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Especially true for models where cloud altitude changes occur at low 𝛕 </a:t>
            </a:r>
            <a:endParaRPr sz="17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875" y="2648625"/>
            <a:ext cx="3308726" cy="24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1876" y="90206"/>
            <a:ext cx="3308726" cy="248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VI. Preliminary Conclusions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06" name="Google Shape;206;p26"/>
          <p:cNvSpPr txBox="1"/>
          <p:nvPr/>
        </p:nvSpPr>
        <p:spPr>
          <a:xfrm>
            <a:off x="186025" y="617225"/>
            <a:ext cx="3130500" cy="4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3875" y="704600"/>
            <a:ext cx="2337350" cy="35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0" y="529075"/>
            <a:ext cx="3822300" cy="504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Medium"/>
              <a:buChar char="●"/>
            </a:pPr>
            <a:r>
              <a:rPr lang="en" sz="16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Thin high cloud optical depth and altitude feedbacks are strongly correlated to ECS</a:t>
            </a:r>
            <a:endParaRPr sz="16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Medium"/>
              <a:buChar char="○"/>
            </a:pPr>
            <a:r>
              <a:rPr lang="en" sz="16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drives spread?</a:t>
            </a:r>
            <a:endParaRPr sz="16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Medium"/>
              <a:buChar char="○"/>
            </a:pPr>
            <a:r>
              <a:rPr lang="en" sz="16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Mean state relationships?</a:t>
            </a:r>
            <a:endParaRPr sz="16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Medium"/>
              <a:buChar char="●"/>
            </a:pPr>
            <a:r>
              <a:rPr lang="en" sz="16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High ECS models have fewer mean-state thick high clouds and more thin high clouds, comparatively</a:t>
            </a:r>
            <a:endParaRPr sz="16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Medium"/>
              <a:buChar char="●"/>
            </a:pPr>
            <a:r>
              <a:rPr lang="en" sz="16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Thinner mean-state high clouds linked to more positive optical depth feedback</a:t>
            </a:r>
            <a:endParaRPr sz="16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Medium"/>
              <a:buChar char="●"/>
            </a:pPr>
            <a:r>
              <a:rPr lang="en" sz="16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Greater mean-state high clouds (not strictly at low </a:t>
            </a:r>
            <a:r>
              <a:rPr lang="en" sz="17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𝛕) </a:t>
            </a:r>
            <a:r>
              <a:rPr lang="en" sz="16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linked to more positive altitude feedback </a:t>
            </a:r>
            <a:endParaRPr sz="16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232" y="2536475"/>
            <a:ext cx="2743093" cy="20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1225" y="477782"/>
            <a:ext cx="2743100" cy="205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ctrTitle"/>
          </p:nvPr>
        </p:nvSpPr>
        <p:spPr>
          <a:xfrm>
            <a:off x="660000" y="853800"/>
            <a:ext cx="7824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1"/>
          </p:nvPr>
        </p:nvSpPr>
        <p:spPr>
          <a:xfrm>
            <a:off x="311700" y="2829950"/>
            <a:ext cx="8520600" cy="1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18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emd6wn@virginia.edu</a:t>
            </a:r>
            <a:endParaRPr sz="218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18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18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679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679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218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IV. Supplementary Figures - Feedbacks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850" y="2749587"/>
            <a:ext cx="3076324" cy="230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6850" y="442338"/>
            <a:ext cx="3076326" cy="230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3175" y="2749581"/>
            <a:ext cx="3076326" cy="23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3175" y="442352"/>
            <a:ext cx="3076326" cy="230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VI. Supplementary Figures - Mean State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33" name="Google Shape;233;p29"/>
          <p:cNvSpPr txBox="1"/>
          <p:nvPr/>
        </p:nvSpPr>
        <p:spPr>
          <a:xfrm>
            <a:off x="4006900" y="4013475"/>
            <a:ext cx="4791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234" name="Google Shape;2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150" y="830006"/>
            <a:ext cx="4355226" cy="326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925" y="833193"/>
            <a:ext cx="4355224" cy="326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VI. Supplementary Figures - Mean State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4006900" y="4013475"/>
            <a:ext cx="4791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00" y="514625"/>
            <a:ext cx="3200064" cy="42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0876" y="572700"/>
            <a:ext cx="5247402" cy="414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VI. Supplementary Figures - Mean State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51" name="Google Shape;251;p31"/>
          <p:cNvSpPr txBox="1"/>
          <p:nvPr/>
        </p:nvSpPr>
        <p:spPr>
          <a:xfrm>
            <a:off x="4006900" y="4013475"/>
            <a:ext cx="4791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252" name="Google Shape;252;p31"/>
          <p:cNvPicPr preferRelativeResize="0"/>
          <p:nvPr/>
        </p:nvPicPr>
        <p:blipFill rotWithShape="1">
          <a:blip r:embed="rId3">
            <a:alphaModFix/>
          </a:blip>
          <a:srcRect t="19811" b="23094"/>
          <a:stretch/>
        </p:blipFill>
        <p:spPr>
          <a:xfrm>
            <a:off x="2669650" y="1009773"/>
            <a:ext cx="3909774" cy="335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ts val="2220"/>
              <a:buFont typeface="Open Sans"/>
              <a:buAutoNum type="romanUcPeriod"/>
            </a:pPr>
            <a:r>
              <a:rPr lang="en" sz="2220" b="1">
                <a:latin typeface="Open Sans"/>
                <a:ea typeface="Open Sans"/>
                <a:cs typeface="Open Sans"/>
                <a:sym typeface="Open Sans"/>
              </a:rPr>
              <a:t>Motivation</a:t>
            </a:r>
            <a:endParaRPr sz="222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976" y="723150"/>
            <a:ext cx="2446475" cy="39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3020" r="50224" b="1146"/>
          <a:stretch/>
        </p:blipFill>
        <p:spPr>
          <a:xfrm>
            <a:off x="6686025" y="431237"/>
            <a:ext cx="1987477" cy="456497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572000" y="274200"/>
            <a:ext cx="18129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CMIP5</a:t>
            </a: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208250" y="0"/>
            <a:ext cx="18129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CMIP6</a:t>
            </a: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17075" y="1115475"/>
            <a:ext cx="35067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High ECS models have greater tropical high cloud fraction than low ECS models</a:t>
            </a: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Similarities between observations and high ECS tropical upper tropospheric cloud fraction</a:t>
            </a: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276550" y="4683025"/>
            <a:ext cx="169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 et al., 2014</a:t>
            </a: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VI. Supplementary Figures - Optical Depth Feedback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59" name="Google Shape;259;p32"/>
          <p:cNvPicPr preferRelativeResize="0"/>
          <p:nvPr/>
        </p:nvPicPr>
        <p:blipFill rotWithShape="1">
          <a:blip r:embed="rId3">
            <a:alphaModFix/>
          </a:blip>
          <a:srcRect t="20228" b="19851"/>
          <a:stretch/>
        </p:blipFill>
        <p:spPr>
          <a:xfrm>
            <a:off x="391425" y="692725"/>
            <a:ext cx="4180574" cy="187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 rotWithShape="1">
          <a:blip r:embed="rId4">
            <a:alphaModFix/>
          </a:blip>
          <a:srcRect t="19779" b="20300"/>
          <a:stretch/>
        </p:blipFill>
        <p:spPr>
          <a:xfrm>
            <a:off x="391425" y="2730972"/>
            <a:ext cx="4180574" cy="187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3399" y="1050738"/>
            <a:ext cx="3736827" cy="26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VI. Supplementary Figures - Altitude Feedback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68" name="Google Shape;268;p33"/>
          <p:cNvSpPr txBox="1"/>
          <p:nvPr/>
        </p:nvSpPr>
        <p:spPr>
          <a:xfrm>
            <a:off x="4006900" y="4013475"/>
            <a:ext cx="4791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269" name="Google Shape;2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463" y="2713728"/>
            <a:ext cx="3000413" cy="225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 rotWithShape="1">
          <a:blip r:embed="rId4">
            <a:alphaModFix/>
          </a:blip>
          <a:srcRect t="19954" b="19851"/>
          <a:stretch/>
        </p:blipFill>
        <p:spPr>
          <a:xfrm>
            <a:off x="445425" y="657625"/>
            <a:ext cx="3837499" cy="17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3757" y="2738950"/>
            <a:ext cx="2933143" cy="219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 rotWithShape="1">
          <a:blip r:embed="rId6">
            <a:alphaModFix/>
          </a:blip>
          <a:srcRect t="18814" b="19778"/>
          <a:stretch/>
        </p:blipFill>
        <p:spPr>
          <a:xfrm>
            <a:off x="4683100" y="657633"/>
            <a:ext cx="3837499" cy="176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VI. Supplementary Figures - Amount Feedback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68" name="Google Shape;268;p33"/>
          <p:cNvSpPr txBox="1"/>
          <p:nvPr/>
        </p:nvSpPr>
        <p:spPr>
          <a:xfrm>
            <a:off x="4006900" y="4013475"/>
            <a:ext cx="4791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3" name="Picture 2" descr="A graph of different colored dots and numbers&#10;&#10;Description automatically generated">
            <a:extLst>
              <a:ext uri="{FF2B5EF4-FFF2-40B4-BE49-F238E27FC236}">
                <a16:creationId xmlns:a16="http://schemas.microsoft.com/office/drawing/2014/main" id="{7B9CF9A2-BCB7-CA9E-038A-A74C75381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" y="1477899"/>
            <a:ext cx="2916936" cy="2187702"/>
          </a:xfrm>
          <a:prstGeom prst="rect">
            <a:avLst/>
          </a:prstGeom>
        </p:spPr>
      </p:pic>
      <p:pic>
        <p:nvPicPr>
          <p:cNvPr id="5" name="Picture 4" descr="A graph of different colored dots and numbers&#10;&#10;Description automatically generated">
            <a:extLst>
              <a:ext uri="{FF2B5EF4-FFF2-40B4-BE49-F238E27FC236}">
                <a16:creationId xmlns:a16="http://schemas.microsoft.com/office/drawing/2014/main" id="{7BD084A8-A036-9466-C2BD-A6406E065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532" y="1477899"/>
            <a:ext cx="2916936" cy="2187702"/>
          </a:xfrm>
          <a:prstGeom prst="rect">
            <a:avLst/>
          </a:prstGeom>
        </p:spPr>
      </p:pic>
      <p:pic>
        <p:nvPicPr>
          <p:cNvPr id="7" name="Picture 6" descr="A graph of different colored dots&#10;&#10;Description automatically generated">
            <a:extLst>
              <a:ext uri="{FF2B5EF4-FFF2-40B4-BE49-F238E27FC236}">
                <a16:creationId xmlns:a16="http://schemas.microsoft.com/office/drawing/2014/main" id="{6E58FF0A-D886-B8D7-0C59-705E71E7F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768" y="1477899"/>
            <a:ext cx="2916936" cy="21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VI. Supplementary Figures - Amount Feedback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68" name="Google Shape;268;p33"/>
          <p:cNvSpPr txBox="1"/>
          <p:nvPr/>
        </p:nvSpPr>
        <p:spPr>
          <a:xfrm>
            <a:off x="4006900" y="4013475"/>
            <a:ext cx="4791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4" name="Picture 3" descr="A graph of different colored dots&#10;&#10;Description automatically generated">
            <a:extLst>
              <a:ext uri="{FF2B5EF4-FFF2-40B4-BE49-F238E27FC236}">
                <a16:creationId xmlns:a16="http://schemas.microsoft.com/office/drawing/2014/main" id="{BA4C501B-9146-103B-34D8-F0D9CAD82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00" y="1004697"/>
            <a:ext cx="4255008" cy="3191256"/>
          </a:xfrm>
          <a:prstGeom prst="rect">
            <a:avLst/>
          </a:prstGeom>
        </p:spPr>
      </p:pic>
      <p:pic>
        <p:nvPicPr>
          <p:cNvPr id="8" name="Picture 7" descr="A graph of different colored dots&#10;&#10;Description automatically generated">
            <a:extLst>
              <a:ext uri="{FF2B5EF4-FFF2-40B4-BE49-F238E27FC236}">
                <a16:creationId xmlns:a16="http://schemas.microsoft.com/office/drawing/2014/main" id="{CF9DC458-13B8-52EB-AE07-2B3ED9F0F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50" y="1004697"/>
            <a:ext cx="4178808" cy="31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AutoNum type="romanUcPeriod"/>
            </a:pPr>
            <a:r>
              <a:rPr lang="en" sz="2200" b="1">
                <a:latin typeface="Open Sans"/>
                <a:ea typeface="Open Sans"/>
                <a:cs typeface="Open Sans"/>
                <a:sym typeface="Open Sans"/>
              </a:rPr>
              <a:t>Motivation</a:t>
            </a:r>
            <a:endParaRPr sz="2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217075" y="1115475"/>
            <a:ext cx="3845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Evidence of relationship between high cloud fraction changes under warming and climate sensitivity; mean high cloud fraction and changes with warming</a:t>
            </a: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Possibility for emergent constraint</a:t>
            </a: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l="50952" r="1516" b="68927"/>
          <a:stretch/>
        </p:blipFill>
        <p:spPr>
          <a:xfrm>
            <a:off x="4422750" y="1307800"/>
            <a:ext cx="4346324" cy="102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r="53064" b="68927"/>
          <a:stretch/>
        </p:blipFill>
        <p:spPr>
          <a:xfrm>
            <a:off x="4422750" y="265670"/>
            <a:ext cx="4346324" cy="104213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7447200" y="2272350"/>
            <a:ext cx="169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Schiro et al., 2022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787" y="2626351"/>
            <a:ext cx="4773289" cy="21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7447200" y="4742950"/>
            <a:ext cx="169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Zelinka et al., 2023</a:t>
            </a:r>
            <a:endParaRPr sz="11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AutoNum type="romanUcPeriod"/>
            </a:pPr>
            <a:r>
              <a:rPr lang="en" sz="2200" b="1">
                <a:latin typeface="Open Sans"/>
                <a:ea typeface="Open Sans"/>
                <a:cs typeface="Open Sans"/>
                <a:sym typeface="Open Sans"/>
              </a:rPr>
              <a:t>Motivation</a:t>
            </a:r>
            <a:endParaRPr sz="2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217075" y="1115475"/>
            <a:ext cx="3845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324350" y="4419600"/>
            <a:ext cx="169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Zelinka et al., 2022</a:t>
            </a:r>
            <a:endParaRPr sz="11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733" y="603288"/>
            <a:ext cx="4753618" cy="37857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217075" y="1365375"/>
            <a:ext cx="36378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Uncertainty in magnitude of high cloud feedbacks in GCMs</a:t>
            </a:r>
            <a:endParaRPr sz="18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85025" y="572700"/>
            <a:ext cx="5487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9900"/>
                </a:solidFill>
              </a:rPr>
              <a:t>*</a:t>
            </a:r>
            <a:endParaRPr sz="4000" b="1">
              <a:solidFill>
                <a:srgbClr val="FF9900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226275" y="1365375"/>
            <a:ext cx="5487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9900"/>
                </a:solidFill>
              </a:rPr>
              <a:t>*</a:t>
            </a:r>
            <a:endParaRPr sz="4000"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lvl="0" algn="l" rtl="0"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en-US" sz="2200" b="1" dirty="0">
                <a:latin typeface="Open Sans"/>
                <a:ea typeface="Open Sans"/>
                <a:cs typeface="Open Sans"/>
                <a:sym typeface="Open Sans"/>
              </a:rPr>
              <a:t>II. Research Questions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217075" y="1115475"/>
            <a:ext cx="3845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17075" y="630606"/>
            <a:ext cx="8415937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To what extent does the </a:t>
            </a:r>
            <a:r>
              <a:rPr lang="en-US" sz="1800" dirty="0" err="1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intermodel</a:t>
            </a:r>
            <a:r>
              <a:rPr lang="en-US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spread in high cloud feedbacks contribute to the </a:t>
            </a:r>
            <a:r>
              <a:rPr lang="en-US" sz="1800" dirty="0" err="1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intermodel</a:t>
            </a:r>
            <a:r>
              <a:rPr lang="en-US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spread in ECS?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What role does the mean state play? Does mean-state high cloud fraction relate to high cloud feedbacks?</a:t>
            </a:r>
            <a:endParaRPr sz="18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6340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III. Methods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7064350" y="3644056"/>
            <a:ext cx="1630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Zelinka</a:t>
            </a:r>
            <a:r>
              <a:rPr lang="en" sz="11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et al., 2012</a:t>
            </a:r>
            <a:endParaRPr sz="8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06" name="Google Shape;106;p18"/>
          <p:cNvGrpSpPr/>
          <p:nvPr/>
        </p:nvGrpSpPr>
        <p:grpSpPr>
          <a:xfrm>
            <a:off x="4102405" y="809816"/>
            <a:ext cx="4208601" cy="2874191"/>
            <a:chOff x="4778600" y="1005750"/>
            <a:chExt cx="4010101" cy="2598726"/>
          </a:xfrm>
        </p:grpSpPr>
        <p:pic>
          <p:nvPicPr>
            <p:cNvPr id="107" name="Google Shape;107;p18"/>
            <p:cNvPicPr preferRelativeResize="0"/>
            <p:nvPr/>
          </p:nvPicPr>
          <p:blipFill rotWithShape="1">
            <a:blip r:embed="rId3">
              <a:alphaModFix/>
            </a:blip>
            <a:srcRect t="63494"/>
            <a:stretch/>
          </p:blipFill>
          <p:spPr>
            <a:xfrm>
              <a:off x="4778600" y="1005750"/>
              <a:ext cx="4010101" cy="2598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8"/>
            <p:cNvSpPr/>
            <p:nvPr/>
          </p:nvSpPr>
          <p:spPr>
            <a:xfrm>
              <a:off x="6032025" y="1289700"/>
              <a:ext cx="667500" cy="840900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6721800" y="1289700"/>
              <a:ext cx="994500" cy="8409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8"/>
          <p:cNvSpPr txBox="1"/>
          <p:nvPr/>
        </p:nvSpPr>
        <p:spPr>
          <a:xfrm>
            <a:off x="203225" y="971838"/>
            <a:ext cx="36468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18 models using monthly mean output of </a:t>
            </a:r>
            <a:r>
              <a:rPr lang="en" sz="1800" dirty="0" err="1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piControl</a:t>
            </a: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/</a:t>
            </a:r>
            <a:r>
              <a:rPr lang="en" sz="1800" dirty="0" err="1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piClim</a:t>
            </a: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-control &amp; abrupt4xCO2 runs</a:t>
            </a:r>
            <a:endParaRPr sz="18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Zelinka</a:t>
            </a: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et al., 2012; 2016 cloud feedback decomposition; exclusion of 0 &lt;</a:t>
            </a:r>
            <a:r>
              <a:rPr lang="en" sz="20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𝛕</a:t>
            </a: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&lt; 1.3</a:t>
            </a:r>
            <a:endParaRPr sz="18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dirty="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4151600" y="1359725"/>
            <a:ext cx="11364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4127000" y="1333325"/>
            <a:ext cx="1185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Thin HCF</a:t>
            </a:r>
            <a:endParaRPr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7286800" y="1359725"/>
            <a:ext cx="11856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7231775" y="1333325"/>
            <a:ext cx="1630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Thick HCF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IV. Results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5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1665825" y="4023725"/>
            <a:ext cx="59442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Strong, positive correlations between thin, high cloud feedbacks and climate sensitivity</a:t>
            </a: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2101275" y="453825"/>
            <a:ext cx="20508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Altitude</a:t>
            </a:r>
            <a:endParaRPr sz="2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399588" y="453800"/>
            <a:ext cx="20508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Optical Depth</a:t>
            </a:r>
            <a:endParaRPr sz="2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75" y="952800"/>
            <a:ext cx="4040450" cy="30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56762"/>
            <a:ext cx="4040450" cy="303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IV. Results - Mean State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3276813" y="3770000"/>
            <a:ext cx="57444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High ECS models have more high clouds in the mean state (left), but the clouds are thinner (top).</a:t>
            </a:r>
            <a:endParaRPr sz="180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00" y="814275"/>
            <a:ext cx="2648124" cy="4000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20"/>
          <p:cNvGrpSpPr/>
          <p:nvPr/>
        </p:nvGrpSpPr>
        <p:grpSpPr>
          <a:xfrm>
            <a:off x="4262368" y="442697"/>
            <a:ext cx="3991989" cy="2956610"/>
            <a:chOff x="4828025" y="442700"/>
            <a:chExt cx="3426600" cy="2619250"/>
          </a:xfrm>
        </p:grpSpPr>
        <p:pic>
          <p:nvPicPr>
            <p:cNvPr id="135" name="Google Shape;135;p20"/>
            <p:cNvPicPr preferRelativeResize="0"/>
            <p:nvPr/>
          </p:nvPicPr>
          <p:blipFill rotWithShape="1">
            <a:blip r:embed="rId4">
              <a:alphaModFix/>
            </a:blip>
            <a:srcRect t="24672" b="24402"/>
            <a:stretch/>
          </p:blipFill>
          <p:spPr>
            <a:xfrm>
              <a:off x="4828025" y="442700"/>
              <a:ext cx="3426600" cy="2619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20"/>
            <p:cNvSpPr/>
            <p:nvPr/>
          </p:nvSpPr>
          <p:spPr>
            <a:xfrm>
              <a:off x="5442075" y="1167125"/>
              <a:ext cx="685200" cy="712500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154575" y="814275"/>
              <a:ext cx="1072200" cy="10653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93000">
              <a:srgbClr val="D0E0E3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  <a:sym typeface="Open Sans"/>
              </a:rPr>
              <a:t>IV. Results - Mean State</a:t>
            </a: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4262368" y="442697"/>
            <a:ext cx="3991989" cy="2956610"/>
            <a:chOff x="4828025" y="442700"/>
            <a:chExt cx="3426600" cy="2619250"/>
          </a:xfrm>
        </p:grpSpPr>
        <p:pic>
          <p:nvPicPr>
            <p:cNvPr id="145" name="Google Shape;145;p21"/>
            <p:cNvPicPr preferRelativeResize="0"/>
            <p:nvPr/>
          </p:nvPicPr>
          <p:blipFill rotWithShape="1">
            <a:blip r:embed="rId3">
              <a:alphaModFix/>
            </a:blip>
            <a:srcRect t="24672" b="24402"/>
            <a:stretch/>
          </p:blipFill>
          <p:spPr>
            <a:xfrm>
              <a:off x="4828025" y="442700"/>
              <a:ext cx="3426600" cy="2619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21"/>
            <p:cNvSpPr/>
            <p:nvPr/>
          </p:nvSpPr>
          <p:spPr>
            <a:xfrm>
              <a:off x="5442075" y="1167125"/>
              <a:ext cx="685200" cy="712500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6154575" y="814275"/>
              <a:ext cx="1072200" cy="10653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r="4834"/>
          <a:stretch/>
        </p:blipFill>
        <p:spPr>
          <a:xfrm>
            <a:off x="152400" y="428088"/>
            <a:ext cx="2985599" cy="233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5">
            <a:alphaModFix/>
          </a:blip>
          <a:srcRect r="4834"/>
          <a:stretch/>
        </p:blipFill>
        <p:spPr>
          <a:xfrm>
            <a:off x="152400" y="2767300"/>
            <a:ext cx="2985600" cy="2359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1"/>
          <p:cNvCxnSpPr/>
          <p:nvPr/>
        </p:nvCxnSpPr>
        <p:spPr>
          <a:xfrm rot="10800000" flipH="1">
            <a:off x="2882000" y="1833075"/>
            <a:ext cx="3462900" cy="148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21"/>
          <p:cNvCxnSpPr/>
          <p:nvPr/>
        </p:nvCxnSpPr>
        <p:spPr>
          <a:xfrm>
            <a:off x="2782800" y="933825"/>
            <a:ext cx="2627700" cy="63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" name="Google Shape;152;p21"/>
          <p:cNvSpPr txBox="1"/>
          <p:nvPr/>
        </p:nvSpPr>
        <p:spPr>
          <a:xfrm>
            <a:off x="4096650" y="3590613"/>
            <a:ext cx="57444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High ECS models have: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Fewer thick high clouds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More high clouds in the mean state</a:t>
            </a:r>
            <a:endParaRPr sz="1800" dirty="0">
              <a:solidFill>
                <a:srgbClr val="5091A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748</Words>
  <Application>Microsoft Macintosh PowerPoint</Application>
  <PresentationFormat>On-screen Show (16:9)</PresentationFormat>
  <Paragraphs>103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Open Sans Medium</vt:lpstr>
      <vt:lpstr>IBM Plex Sans Medium</vt:lpstr>
      <vt:lpstr>Open Sans</vt:lpstr>
      <vt:lpstr>Simple Light</vt:lpstr>
      <vt:lpstr>Mean State High Cloud Relationships to Climate Sensitivity</vt:lpstr>
      <vt:lpstr>Motivation</vt:lpstr>
      <vt:lpstr>Motivation</vt:lpstr>
      <vt:lpstr>Motivation</vt:lpstr>
      <vt:lpstr>II. Research Questions</vt:lpstr>
      <vt:lpstr>III. Methods</vt:lpstr>
      <vt:lpstr>IV. Results   </vt:lpstr>
      <vt:lpstr>IV. Results - Mean State</vt:lpstr>
      <vt:lpstr>IV. Results - Mean State</vt:lpstr>
      <vt:lpstr>IV. Results - Mean State</vt:lpstr>
      <vt:lpstr>IV. Results - Mean State</vt:lpstr>
      <vt:lpstr>IV. Results - Optical Depth Feedback </vt:lpstr>
      <vt:lpstr>IV. Results - Altitude Feedback </vt:lpstr>
      <vt:lpstr>VI. Preliminary Conclusions</vt:lpstr>
      <vt:lpstr>Thank you!</vt:lpstr>
      <vt:lpstr>IV. Supplementary Figures - Feedbacks </vt:lpstr>
      <vt:lpstr>VI. Supplementary Figures - Mean State</vt:lpstr>
      <vt:lpstr>VI. Supplementary Figures - Mean State</vt:lpstr>
      <vt:lpstr>VI. Supplementary Figures - Mean State</vt:lpstr>
      <vt:lpstr>VI. Supplementary Figures - Optical Depth Feedback</vt:lpstr>
      <vt:lpstr>VI. Supplementary Figures - Altitude Feedback</vt:lpstr>
      <vt:lpstr>VI. Supplementary Figures - Amount Feedback</vt:lpstr>
      <vt:lpstr>VI. Supplementary Figures - Amount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 State High Cloud Relationships to Climate Sensitivity</dc:title>
  <cp:lastModifiedBy>Dawson, Emma Maxwell (emd6wn)</cp:lastModifiedBy>
  <cp:revision>3</cp:revision>
  <dcterms:modified xsi:type="dcterms:W3CDTF">2023-12-09T21:59:47Z</dcterms:modified>
</cp:coreProperties>
</file>