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61" r:id="rId2"/>
    <p:sldId id="262" r:id="rId3"/>
    <p:sldId id="263" r:id="rId4"/>
    <p:sldId id="287" r:id="rId5"/>
    <p:sldId id="294" r:id="rId6"/>
    <p:sldId id="296" r:id="rId7"/>
    <p:sldId id="256" r:id="rId8"/>
    <p:sldId id="289" r:id="rId9"/>
    <p:sldId id="288" r:id="rId10"/>
    <p:sldId id="291" r:id="rId11"/>
    <p:sldId id="292" r:id="rId12"/>
    <p:sldId id="260" r:id="rId13"/>
    <p:sldId id="290" r:id="rId14"/>
    <p:sldId id="298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/>
    <p:restoredTop sz="94683"/>
  </p:normalViewPr>
  <p:slideViewPr>
    <p:cSldViewPr snapToGrid="0">
      <p:cViewPr varScale="1">
        <p:scale>
          <a:sx n="98" d="100"/>
          <a:sy n="98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B893A-DEEF-A74E-951B-5D27093F61BF}" type="doc">
      <dgm:prSet loTypeId="urn:microsoft.com/office/officeart/2005/8/layout/vProcess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850311-6567-794F-AEC9-89D1E74715C6}">
      <dgm:prSet phldrT="[Text]" custT="1"/>
      <dgm:spPr/>
      <dgm:t>
        <a:bodyPr/>
        <a:lstStyle/>
        <a:p>
          <a:pPr algn="ctr"/>
          <a:r>
            <a:rPr lang="en-US" sz="2000" dirty="0"/>
            <a:t>1000-850 </a:t>
          </a:r>
          <a:r>
            <a:rPr lang="en-US" sz="2000" dirty="0" err="1"/>
            <a:t>hPa</a:t>
          </a:r>
          <a:r>
            <a:rPr lang="en-US" sz="2000" dirty="0"/>
            <a:t> MSE</a:t>
          </a:r>
        </a:p>
      </dgm:t>
    </dgm:pt>
    <dgm:pt modelId="{2FEB86E3-C8F4-8541-AB24-031AA54CB6BB}" type="parTrans" cxnId="{1B8303F7-BA4E-9F45-9097-241E046F5A04}">
      <dgm:prSet/>
      <dgm:spPr/>
      <dgm:t>
        <a:bodyPr/>
        <a:lstStyle/>
        <a:p>
          <a:endParaRPr lang="en-US"/>
        </a:p>
      </dgm:t>
    </dgm:pt>
    <dgm:pt modelId="{92CAD9EF-7A3C-5643-B255-67E4C8F66571}" type="sibTrans" cxnId="{1B8303F7-BA4E-9F45-9097-241E046F5A04}">
      <dgm:prSet/>
      <dgm:spPr/>
      <dgm:t>
        <a:bodyPr/>
        <a:lstStyle/>
        <a:p>
          <a:endParaRPr lang="en-US"/>
        </a:p>
      </dgm:t>
    </dgm:pt>
    <dgm:pt modelId="{BC599C4E-6549-C846-9D2A-CC40922B6C7B}">
      <dgm:prSet phldrT="[Text]" custT="1"/>
      <dgm:spPr/>
      <dgm:t>
        <a:bodyPr/>
        <a:lstStyle/>
        <a:p>
          <a:pPr algn="ctr"/>
          <a:r>
            <a:rPr lang="en-US" sz="1800" dirty="0"/>
            <a:t>850-500 </a:t>
          </a:r>
          <a:r>
            <a:rPr lang="en-US" sz="1800" dirty="0" err="1"/>
            <a:t>hPa</a:t>
          </a:r>
          <a:r>
            <a:rPr lang="en-US" sz="1800" dirty="0"/>
            <a:t> MSE</a:t>
          </a:r>
        </a:p>
        <a:p>
          <a:pPr algn="ctr"/>
          <a:r>
            <a:rPr lang="en-US" sz="1800" dirty="0"/>
            <a:t>Saturation deficit = Saturation SH - SH</a:t>
          </a:r>
        </a:p>
      </dgm:t>
    </dgm:pt>
    <dgm:pt modelId="{1ECD2FF5-0851-8942-B899-7DAE5F220C09}" type="parTrans" cxnId="{A3E2ABA2-C7BB-4640-966F-492BDE47018F}">
      <dgm:prSet/>
      <dgm:spPr/>
      <dgm:t>
        <a:bodyPr/>
        <a:lstStyle/>
        <a:p>
          <a:endParaRPr lang="en-US"/>
        </a:p>
      </dgm:t>
    </dgm:pt>
    <dgm:pt modelId="{23945A74-9E3F-9D44-9B81-7FBBC2DFCD9B}" type="sibTrans" cxnId="{A3E2ABA2-C7BB-4640-966F-492BDE47018F}">
      <dgm:prSet/>
      <dgm:spPr/>
      <dgm:t>
        <a:bodyPr/>
        <a:lstStyle/>
        <a:p>
          <a:endParaRPr lang="en-US"/>
        </a:p>
      </dgm:t>
    </dgm:pt>
    <dgm:pt modelId="{8486B90A-6642-F147-9C89-B2F09DE4DEDC}">
      <dgm:prSet phldrT="[Text]" custT="1"/>
      <dgm:spPr/>
      <dgm:t>
        <a:bodyPr/>
        <a:lstStyle/>
        <a:p>
          <a:pPr algn="ctr"/>
          <a:r>
            <a:rPr lang="en-US" sz="1800" dirty="0"/>
            <a:t>Exner</a:t>
          </a:r>
          <a:r>
            <a:rPr lang="en-US" sz="1800" baseline="0" dirty="0"/>
            <a:t> </a:t>
          </a:r>
          <a:r>
            <a:rPr lang="en-US" sz="1800" baseline="0" dirty="0" err="1"/>
            <a:t>fx</a:t>
          </a:r>
          <a:r>
            <a:rPr lang="en-US" sz="1800" baseline="0" dirty="0"/>
            <a:t> for BL (925 </a:t>
          </a:r>
          <a:r>
            <a:rPr lang="en-US" sz="1800" baseline="0" dirty="0" err="1"/>
            <a:t>hPa</a:t>
          </a:r>
          <a:r>
            <a:rPr lang="en-US" sz="1800" baseline="0" dirty="0"/>
            <a:t>) and LFT (625 </a:t>
          </a:r>
          <a:r>
            <a:rPr lang="en-US" sz="1800" baseline="0" dirty="0" err="1"/>
            <a:t>hPa</a:t>
          </a:r>
          <a:r>
            <a:rPr lang="en-US" sz="1800" baseline="0" dirty="0"/>
            <a:t>) </a:t>
          </a:r>
          <a:endParaRPr lang="en-US" sz="1800" dirty="0"/>
        </a:p>
      </dgm:t>
    </dgm:pt>
    <dgm:pt modelId="{097F8907-2490-D049-BEE5-E682F3C01110}" type="parTrans" cxnId="{9FA79CAE-0B33-0042-AD10-98E2BB8AC1E0}">
      <dgm:prSet/>
      <dgm:spPr/>
      <dgm:t>
        <a:bodyPr/>
        <a:lstStyle/>
        <a:p>
          <a:endParaRPr lang="en-US"/>
        </a:p>
      </dgm:t>
    </dgm:pt>
    <dgm:pt modelId="{89AE0D9D-6182-2346-99BB-F5D13A0AF436}" type="sibTrans" cxnId="{9FA79CAE-0B33-0042-AD10-98E2BB8AC1E0}">
      <dgm:prSet/>
      <dgm:spPr/>
      <dgm:t>
        <a:bodyPr/>
        <a:lstStyle/>
        <a:p>
          <a:endParaRPr lang="en-US"/>
        </a:p>
      </dgm:t>
    </dgm:pt>
    <dgm:pt modelId="{ECB5EE0B-7D31-0E46-80DE-489D3FC0D1EB}">
      <dgm:prSet custT="1"/>
      <dgm:spPr/>
      <dgm:t>
        <a:bodyPr/>
        <a:lstStyle/>
        <a:p>
          <a:pPr algn="ctr"/>
          <a:r>
            <a:rPr lang="en-US" sz="1800" dirty="0"/>
            <a:t>Undiluted buoyancy: MSE difference b/w 1000-850 </a:t>
          </a:r>
          <a:r>
            <a:rPr lang="en-US" sz="1800" dirty="0" err="1"/>
            <a:t>hPa</a:t>
          </a:r>
          <a:r>
            <a:rPr lang="en-US" sz="1800" dirty="0"/>
            <a:t> (saturated)</a:t>
          </a:r>
        </a:p>
        <a:p>
          <a:pPr algn="ctr"/>
          <a:r>
            <a:rPr lang="en-US" sz="1800" dirty="0"/>
            <a:t>Diluted buoyancy: 850-500 </a:t>
          </a:r>
          <a:r>
            <a:rPr lang="en-US" sz="1800" dirty="0" err="1"/>
            <a:t>hPa</a:t>
          </a:r>
          <a:r>
            <a:rPr lang="en-US" sz="1800" dirty="0"/>
            <a:t> saturation deficit </a:t>
          </a:r>
        </a:p>
        <a:p>
          <a:pPr algn="ctr"/>
          <a:r>
            <a:rPr lang="en-US" sz="1800" dirty="0"/>
            <a:t>Buoyancy = Undiluted + Diluted </a:t>
          </a:r>
        </a:p>
      </dgm:t>
    </dgm:pt>
    <dgm:pt modelId="{86AA8603-DC48-6A4E-9CD9-7173A62C2979}" type="parTrans" cxnId="{E55D921B-7A9B-3E4D-B969-A3D46839356F}">
      <dgm:prSet/>
      <dgm:spPr/>
      <dgm:t>
        <a:bodyPr/>
        <a:lstStyle/>
        <a:p>
          <a:endParaRPr lang="en-US"/>
        </a:p>
      </dgm:t>
    </dgm:pt>
    <dgm:pt modelId="{ABF63F7E-B927-4849-AF4C-51D257077F4B}" type="sibTrans" cxnId="{E55D921B-7A9B-3E4D-B969-A3D46839356F}">
      <dgm:prSet/>
      <dgm:spPr/>
      <dgm:t>
        <a:bodyPr/>
        <a:lstStyle/>
        <a:p>
          <a:endParaRPr lang="en-US"/>
        </a:p>
      </dgm:t>
    </dgm:pt>
    <dgm:pt modelId="{64C50FE7-A1DD-A445-9137-E1C8EDB01E1E}" type="pres">
      <dgm:prSet presAssocID="{26CB893A-DEEF-A74E-951B-5D27093F61BF}" presName="outerComposite" presStyleCnt="0">
        <dgm:presLayoutVars>
          <dgm:chMax val="5"/>
          <dgm:dir/>
          <dgm:resizeHandles val="exact"/>
        </dgm:presLayoutVars>
      </dgm:prSet>
      <dgm:spPr/>
    </dgm:pt>
    <dgm:pt modelId="{3D27C49E-252F-1043-BAE5-7DBBB67FBD9A}" type="pres">
      <dgm:prSet presAssocID="{26CB893A-DEEF-A74E-951B-5D27093F61BF}" presName="dummyMaxCanvas" presStyleCnt="0">
        <dgm:presLayoutVars/>
      </dgm:prSet>
      <dgm:spPr/>
    </dgm:pt>
    <dgm:pt modelId="{A134F0C8-7052-1A42-B77C-4069C9049592}" type="pres">
      <dgm:prSet presAssocID="{26CB893A-DEEF-A74E-951B-5D27093F61BF}" presName="FourNodes_1" presStyleLbl="node1" presStyleIdx="0" presStyleCnt="4" custScaleY="43452" custLinFactNeighborX="440" custLinFactNeighborY="-20606">
        <dgm:presLayoutVars>
          <dgm:bulletEnabled val="1"/>
        </dgm:presLayoutVars>
      </dgm:prSet>
      <dgm:spPr/>
    </dgm:pt>
    <dgm:pt modelId="{EC36E605-0E89-994F-BF68-10A30B32E4C0}" type="pres">
      <dgm:prSet presAssocID="{26CB893A-DEEF-A74E-951B-5D27093F61BF}" presName="FourNodes_2" presStyleLbl="node1" presStyleIdx="1" presStyleCnt="4" custScaleY="59237" custLinFactNeighborX="-7487" custLinFactNeighborY="-67743">
        <dgm:presLayoutVars>
          <dgm:bulletEnabled val="1"/>
        </dgm:presLayoutVars>
      </dgm:prSet>
      <dgm:spPr/>
    </dgm:pt>
    <dgm:pt modelId="{2371E8F1-6327-F148-BE32-4844CC537A5E}" type="pres">
      <dgm:prSet presAssocID="{26CB893A-DEEF-A74E-951B-5D27093F61BF}" presName="FourNodes_3" presStyleLbl="node1" presStyleIdx="2" presStyleCnt="4" custScaleX="100298" custScaleY="47531" custLinFactY="-5826" custLinFactNeighborX="-15619" custLinFactNeighborY="-100000">
        <dgm:presLayoutVars>
          <dgm:bulletEnabled val="1"/>
        </dgm:presLayoutVars>
      </dgm:prSet>
      <dgm:spPr/>
    </dgm:pt>
    <dgm:pt modelId="{642E6B73-3F97-C74C-82A9-1D1A01C131BB}" type="pres">
      <dgm:prSet presAssocID="{26CB893A-DEEF-A74E-951B-5D27093F61BF}" presName="FourNodes_4" presStyleLbl="node1" presStyleIdx="3" presStyleCnt="4" custScaleX="102162" custScaleY="143358" custLinFactNeighborX="-24926" custLinFactNeighborY="-94754">
        <dgm:presLayoutVars>
          <dgm:bulletEnabled val="1"/>
        </dgm:presLayoutVars>
      </dgm:prSet>
      <dgm:spPr/>
    </dgm:pt>
    <dgm:pt modelId="{9795B275-27B2-084B-88D9-3AF72535A4FB}" type="pres">
      <dgm:prSet presAssocID="{26CB893A-DEEF-A74E-951B-5D27093F61BF}" presName="FourConn_1-2" presStyleLbl="fgAccFollowNode1" presStyleIdx="0" presStyleCnt="3" custLinFactNeighborX="-12177" custLinFactNeighborY="-74588">
        <dgm:presLayoutVars>
          <dgm:bulletEnabled val="1"/>
        </dgm:presLayoutVars>
      </dgm:prSet>
      <dgm:spPr/>
    </dgm:pt>
    <dgm:pt modelId="{FC207D97-0DEC-AC4E-9E37-923D734B81D3}" type="pres">
      <dgm:prSet presAssocID="{26CB893A-DEEF-A74E-951B-5D27093F61BF}" presName="FourConn_2-3" presStyleLbl="fgAccFollowNode1" presStyleIdx="1" presStyleCnt="3" custLinFactY="-27000" custLinFactNeighborX="-75199" custLinFactNeighborY="-100000">
        <dgm:presLayoutVars>
          <dgm:bulletEnabled val="1"/>
        </dgm:presLayoutVars>
      </dgm:prSet>
      <dgm:spPr/>
    </dgm:pt>
    <dgm:pt modelId="{F6D39021-E7F6-0245-9132-E7B166B5E24E}" type="pres">
      <dgm:prSet presAssocID="{26CB893A-DEEF-A74E-951B-5D27093F61BF}" presName="FourConn_3-4" presStyleLbl="fgAccFollowNode1" presStyleIdx="2" presStyleCnt="3" custLinFactX="-36243" custLinFactY="-90079" custLinFactNeighborX="-100000" custLinFactNeighborY="-100000">
        <dgm:presLayoutVars>
          <dgm:bulletEnabled val="1"/>
        </dgm:presLayoutVars>
      </dgm:prSet>
      <dgm:spPr/>
    </dgm:pt>
    <dgm:pt modelId="{5F320EC1-DFDA-FE4D-BCFE-7B09217A3502}" type="pres">
      <dgm:prSet presAssocID="{26CB893A-DEEF-A74E-951B-5D27093F61BF}" presName="FourNodes_1_text" presStyleLbl="node1" presStyleIdx="3" presStyleCnt="4">
        <dgm:presLayoutVars>
          <dgm:bulletEnabled val="1"/>
        </dgm:presLayoutVars>
      </dgm:prSet>
      <dgm:spPr/>
    </dgm:pt>
    <dgm:pt modelId="{D478FF7C-5B82-F24A-9388-C04478FA2828}" type="pres">
      <dgm:prSet presAssocID="{26CB893A-DEEF-A74E-951B-5D27093F61BF}" presName="FourNodes_2_text" presStyleLbl="node1" presStyleIdx="3" presStyleCnt="4">
        <dgm:presLayoutVars>
          <dgm:bulletEnabled val="1"/>
        </dgm:presLayoutVars>
      </dgm:prSet>
      <dgm:spPr/>
    </dgm:pt>
    <dgm:pt modelId="{0677EDA3-0CD7-1545-B2B3-B8AEF4628727}" type="pres">
      <dgm:prSet presAssocID="{26CB893A-DEEF-A74E-951B-5D27093F61BF}" presName="FourNodes_3_text" presStyleLbl="node1" presStyleIdx="3" presStyleCnt="4">
        <dgm:presLayoutVars>
          <dgm:bulletEnabled val="1"/>
        </dgm:presLayoutVars>
      </dgm:prSet>
      <dgm:spPr/>
    </dgm:pt>
    <dgm:pt modelId="{2FB08635-8C25-894B-9F6C-A3CF229C1104}" type="pres">
      <dgm:prSet presAssocID="{26CB893A-DEEF-A74E-951B-5D27093F61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AE6A07-60E2-7C40-B427-F7BAEDB0E953}" type="presOf" srcId="{FC850311-6567-794F-AEC9-89D1E74715C6}" destId="{A134F0C8-7052-1A42-B77C-4069C9049592}" srcOrd="0" destOrd="0" presId="urn:microsoft.com/office/officeart/2005/8/layout/vProcess5"/>
    <dgm:cxn modelId="{BA5E1B16-FB95-2548-B3B9-8DD256AB71A0}" type="presOf" srcId="{BC599C4E-6549-C846-9D2A-CC40922B6C7B}" destId="{D478FF7C-5B82-F24A-9388-C04478FA2828}" srcOrd="1" destOrd="0" presId="urn:microsoft.com/office/officeart/2005/8/layout/vProcess5"/>
    <dgm:cxn modelId="{E55D921B-7A9B-3E4D-B969-A3D46839356F}" srcId="{26CB893A-DEEF-A74E-951B-5D27093F61BF}" destId="{ECB5EE0B-7D31-0E46-80DE-489D3FC0D1EB}" srcOrd="3" destOrd="0" parTransId="{86AA8603-DC48-6A4E-9CD9-7173A62C2979}" sibTransId="{ABF63F7E-B927-4849-AF4C-51D257077F4B}"/>
    <dgm:cxn modelId="{15508C39-D3DD-AE41-806C-5CFD1A24D8F6}" type="presOf" srcId="{BC599C4E-6549-C846-9D2A-CC40922B6C7B}" destId="{EC36E605-0E89-994F-BF68-10A30B32E4C0}" srcOrd="0" destOrd="0" presId="urn:microsoft.com/office/officeart/2005/8/layout/vProcess5"/>
    <dgm:cxn modelId="{590FA648-1489-F94F-9358-4C33B85BA55B}" type="presOf" srcId="{ECB5EE0B-7D31-0E46-80DE-489D3FC0D1EB}" destId="{642E6B73-3F97-C74C-82A9-1D1A01C131BB}" srcOrd="0" destOrd="0" presId="urn:microsoft.com/office/officeart/2005/8/layout/vProcess5"/>
    <dgm:cxn modelId="{B33E2A51-76FB-B44D-84A3-2A731444BF6E}" type="presOf" srcId="{8486B90A-6642-F147-9C89-B2F09DE4DEDC}" destId="{0677EDA3-0CD7-1545-B2B3-B8AEF4628727}" srcOrd="1" destOrd="0" presId="urn:microsoft.com/office/officeart/2005/8/layout/vProcess5"/>
    <dgm:cxn modelId="{075DE855-C177-7940-9602-F7558BF5D7E8}" type="presOf" srcId="{26CB893A-DEEF-A74E-951B-5D27093F61BF}" destId="{64C50FE7-A1DD-A445-9137-E1C8EDB01E1E}" srcOrd="0" destOrd="0" presId="urn:microsoft.com/office/officeart/2005/8/layout/vProcess5"/>
    <dgm:cxn modelId="{5C059D8D-C5BC-704A-9022-8179AF66CC8D}" type="presOf" srcId="{ECB5EE0B-7D31-0E46-80DE-489D3FC0D1EB}" destId="{2FB08635-8C25-894B-9F6C-A3CF229C1104}" srcOrd="1" destOrd="0" presId="urn:microsoft.com/office/officeart/2005/8/layout/vProcess5"/>
    <dgm:cxn modelId="{CF5B09A1-DA86-4549-A4A8-DD08D73E393D}" type="presOf" srcId="{89AE0D9D-6182-2346-99BB-F5D13A0AF436}" destId="{F6D39021-E7F6-0245-9132-E7B166B5E24E}" srcOrd="0" destOrd="0" presId="urn:microsoft.com/office/officeart/2005/8/layout/vProcess5"/>
    <dgm:cxn modelId="{A3E2ABA2-C7BB-4640-966F-492BDE47018F}" srcId="{26CB893A-DEEF-A74E-951B-5D27093F61BF}" destId="{BC599C4E-6549-C846-9D2A-CC40922B6C7B}" srcOrd="1" destOrd="0" parTransId="{1ECD2FF5-0851-8942-B899-7DAE5F220C09}" sibTransId="{23945A74-9E3F-9D44-9B81-7FBBC2DFCD9B}"/>
    <dgm:cxn modelId="{9FA79CAE-0B33-0042-AD10-98E2BB8AC1E0}" srcId="{26CB893A-DEEF-A74E-951B-5D27093F61BF}" destId="{8486B90A-6642-F147-9C89-B2F09DE4DEDC}" srcOrd="2" destOrd="0" parTransId="{097F8907-2490-D049-BEE5-E682F3C01110}" sibTransId="{89AE0D9D-6182-2346-99BB-F5D13A0AF436}"/>
    <dgm:cxn modelId="{5DB907B5-D9CF-B144-BED6-5616B460870E}" type="presOf" srcId="{92CAD9EF-7A3C-5643-B255-67E4C8F66571}" destId="{9795B275-27B2-084B-88D9-3AF72535A4FB}" srcOrd="0" destOrd="0" presId="urn:microsoft.com/office/officeart/2005/8/layout/vProcess5"/>
    <dgm:cxn modelId="{871649D9-A055-944A-903A-4E30E9071C94}" type="presOf" srcId="{FC850311-6567-794F-AEC9-89D1E74715C6}" destId="{5F320EC1-DFDA-FE4D-BCFE-7B09217A3502}" srcOrd="1" destOrd="0" presId="urn:microsoft.com/office/officeart/2005/8/layout/vProcess5"/>
    <dgm:cxn modelId="{59FC21E0-4F7F-354F-9EA8-E9B51076A0CC}" type="presOf" srcId="{8486B90A-6642-F147-9C89-B2F09DE4DEDC}" destId="{2371E8F1-6327-F148-BE32-4844CC537A5E}" srcOrd="0" destOrd="0" presId="urn:microsoft.com/office/officeart/2005/8/layout/vProcess5"/>
    <dgm:cxn modelId="{B245B6E1-96A6-6F4D-9EE8-2D4C5383DB41}" type="presOf" srcId="{23945A74-9E3F-9D44-9B81-7FBBC2DFCD9B}" destId="{FC207D97-0DEC-AC4E-9E37-923D734B81D3}" srcOrd="0" destOrd="0" presId="urn:microsoft.com/office/officeart/2005/8/layout/vProcess5"/>
    <dgm:cxn modelId="{1B8303F7-BA4E-9F45-9097-241E046F5A04}" srcId="{26CB893A-DEEF-A74E-951B-5D27093F61BF}" destId="{FC850311-6567-794F-AEC9-89D1E74715C6}" srcOrd="0" destOrd="0" parTransId="{2FEB86E3-C8F4-8541-AB24-031AA54CB6BB}" sibTransId="{92CAD9EF-7A3C-5643-B255-67E4C8F66571}"/>
    <dgm:cxn modelId="{303C68B2-8FB9-2B45-AD37-F4A3F33C73ED}" type="presParOf" srcId="{64C50FE7-A1DD-A445-9137-E1C8EDB01E1E}" destId="{3D27C49E-252F-1043-BAE5-7DBBB67FBD9A}" srcOrd="0" destOrd="0" presId="urn:microsoft.com/office/officeart/2005/8/layout/vProcess5"/>
    <dgm:cxn modelId="{A928F0AE-CF8B-804B-A6FD-380A11FB259D}" type="presParOf" srcId="{64C50FE7-A1DD-A445-9137-E1C8EDB01E1E}" destId="{A134F0C8-7052-1A42-B77C-4069C9049592}" srcOrd="1" destOrd="0" presId="urn:microsoft.com/office/officeart/2005/8/layout/vProcess5"/>
    <dgm:cxn modelId="{E7E3153E-F81A-B94E-B6EC-D254C879E210}" type="presParOf" srcId="{64C50FE7-A1DD-A445-9137-E1C8EDB01E1E}" destId="{EC36E605-0E89-994F-BF68-10A30B32E4C0}" srcOrd="2" destOrd="0" presId="urn:microsoft.com/office/officeart/2005/8/layout/vProcess5"/>
    <dgm:cxn modelId="{D2269CB6-08DB-FA46-8533-3D6058AD8EF6}" type="presParOf" srcId="{64C50FE7-A1DD-A445-9137-E1C8EDB01E1E}" destId="{2371E8F1-6327-F148-BE32-4844CC537A5E}" srcOrd="3" destOrd="0" presId="urn:microsoft.com/office/officeart/2005/8/layout/vProcess5"/>
    <dgm:cxn modelId="{B91BDC10-5C28-EA47-8F79-C5E146E54586}" type="presParOf" srcId="{64C50FE7-A1DD-A445-9137-E1C8EDB01E1E}" destId="{642E6B73-3F97-C74C-82A9-1D1A01C131BB}" srcOrd="4" destOrd="0" presId="urn:microsoft.com/office/officeart/2005/8/layout/vProcess5"/>
    <dgm:cxn modelId="{9BAE90F6-D0E9-5A44-8547-FBAD46CEE05C}" type="presParOf" srcId="{64C50FE7-A1DD-A445-9137-E1C8EDB01E1E}" destId="{9795B275-27B2-084B-88D9-3AF72535A4FB}" srcOrd="5" destOrd="0" presId="urn:microsoft.com/office/officeart/2005/8/layout/vProcess5"/>
    <dgm:cxn modelId="{D491C9AA-4836-454D-864C-3FB31221AEF5}" type="presParOf" srcId="{64C50FE7-A1DD-A445-9137-E1C8EDB01E1E}" destId="{FC207D97-0DEC-AC4E-9E37-923D734B81D3}" srcOrd="6" destOrd="0" presId="urn:microsoft.com/office/officeart/2005/8/layout/vProcess5"/>
    <dgm:cxn modelId="{AE46EEF0-C39D-5144-AE9D-568569008433}" type="presParOf" srcId="{64C50FE7-A1DD-A445-9137-E1C8EDB01E1E}" destId="{F6D39021-E7F6-0245-9132-E7B166B5E24E}" srcOrd="7" destOrd="0" presId="urn:microsoft.com/office/officeart/2005/8/layout/vProcess5"/>
    <dgm:cxn modelId="{389CCE91-41DA-3047-9E60-D45D913A5CA0}" type="presParOf" srcId="{64C50FE7-A1DD-A445-9137-E1C8EDB01E1E}" destId="{5F320EC1-DFDA-FE4D-BCFE-7B09217A3502}" srcOrd="8" destOrd="0" presId="urn:microsoft.com/office/officeart/2005/8/layout/vProcess5"/>
    <dgm:cxn modelId="{924CF384-3A20-4E45-824A-6A5566AA0744}" type="presParOf" srcId="{64C50FE7-A1DD-A445-9137-E1C8EDB01E1E}" destId="{D478FF7C-5B82-F24A-9388-C04478FA2828}" srcOrd="9" destOrd="0" presId="urn:microsoft.com/office/officeart/2005/8/layout/vProcess5"/>
    <dgm:cxn modelId="{4FBE9705-2738-EF49-9BB1-5460370CBFAA}" type="presParOf" srcId="{64C50FE7-A1DD-A445-9137-E1C8EDB01E1E}" destId="{0677EDA3-0CD7-1545-B2B3-B8AEF4628727}" srcOrd="10" destOrd="0" presId="urn:microsoft.com/office/officeart/2005/8/layout/vProcess5"/>
    <dgm:cxn modelId="{F32E1FFC-BD9A-9543-AAA6-CF394385B22C}" type="presParOf" srcId="{64C50FE7-A1DD-A445-9137-E1C8EDB01E1E}" destId="{2FB08635-8C25-894B-9F6C-A3CF229C1104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F0C8-7052-1A42-B77C-4069C9049592}">
      <dsp:nvSpPr>
        <dsp:cNvPr id="0" name=""/>
        <dsp:cNvSpPr/>
      </dsp:nvSpPr>
      <dsp:spPr>
        <a:xfrm>
          <a:off x="-5447" y="0"/>
          <a:ext cx="5420563" cy="4897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1000-850 </a:t>
          </a:r>
          <a:r>
            <a:rPr lang="en-US" sz="2000" kern="1200" dirty="0" err="1"/>
            <a:t>hPa</a:t>
          </a:r>
          <a:r>
            <a:rPr lang="en-US" sz="2000" kern="1200" dirty="0"/>
            <a:t> MSE</a:t>
          </a:r>
        </a:p>
      </dsp:txBody>
      <dsp:txXfrm>
        <a:off x="8897" y="14344"/>
        <a:ext cx="4146488" cy="461036"/>
      </dsp:txXfrm>
    </dsp:sp>
    <dsp:sp modelId="{EC36E605-0E89-994F-BF68-10A30B32E4C0}">
      <dsp:nvSpPr>
        <dsp:cNvPr id="0" name=""/>
        <dsp:cNvSpPr/>
      </dsp:nvSpPr>
      <dsp:spPr>
        <a:xfrm>
          <a:off x="18836" y="676011"/>
          <a:ext cx="5420563" cy="6676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850-500 </a:t>
          </a:r>
          <a:r>
            <a:rPr lang="en-US" sz="1800" kern="1200" dirty="0" err="1"/>
            <a:t>hPa</a:t>
          </a:r>
          <a:r>
            <a:rPr lang="en-US" sz="1800" kern="1200" dirty="0"/>
            <a:t> MSE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Saturation deficit = Saturation SH - SH</a:t>
          </a:r>
        </a:p>
      </dsp:txBody>
      <dsp:txXfrm>
        <a:off x="38390" y="695565"/>
        <a:ext cx="4194902" cy="628520"/>
      </dsp:txXfrm>
    </dsp:sp>
    <dsp:sp modelId="{2371E8F1-6327-F148-BE32-4844CC537A5E}">
      <dsp:nvSpPr>
        <dsp:cNvPr id="0" name=""/>
        <dsp:cNvSpPr/>
      </dsp:nvSpPr>
      <dsp:spPr>
        <a:xfrm>
          <a:off x="17156" y="1644729"/>
          <a:ext cx="5436716" cy="5356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Exner</a:t>
          </a:r>
          <a:r>
            <a:rPr lang="en-US" sz="1800" kern="1200" baseline="0" dirty="0"/>
            <a:t> </a:t>
          </a:r>
          <a:r>
            <a:rPr lang="en-US" sz="1800" kern="1200" baseline="0" dirty="0" err="1"/>
            <a:t>fx</a:t>
          </a:r>
          <a:r>
            <a:rPr lang="en-US" sz="1800" kern="1200" baseline="0" dirty="0"/>
            <a:t> for BL (925 </a:t>
          </a:r>
          <a:r>
            <a:rPr lang="en-US" sz="1800" kern="1200" baseline="0" dirty="0" err="1"/>
            <a:t>hPa</a:t>
          </a:r>
          <a:r>
            <a:rPr lang="en-US" sz="1800" kern="1200" baseline="0" dirty="0"/>
            <a:t>) and LFT (625 </a:t>
          </a:r>
          <a:r>
            <a:rPr lang="en-US" sz="1800" kern="1200" baseline="0" dirty="0" err="1"/>
            <a:t>hPa</a:t>
          </a:r>
          <a:r>
            <a:rPr lang="en-US" sz="1800" kern="1200" baseline="0" dirty="0"/>
            <a:t>) </a:t>
          </a:r>
          <a:endParaRPr lang="en-US" sz="1800" kern="1200" dirty="0"/>
        </a:p>
      </dsp:txBody>
      <dsp:txXfrm>
        <a:off x="32846" y="1660419"/>
        <a:ext cx="4222043" cy="504316"/>
      </dsp:txXfrm>
    </dsp:sp>
    <dsp:sp modelId="{642E6B73-3F97-C74C-82A9-1D1A01C131BB}">
      <dsp:nvSpPr>
        <dsp:cNvPr id="0" name=""/>
        <dsp:cNvSpPr/>
      </dsp:nvSpPr>
      <dsp:spPr>
        <a:xfrm>
          <a:off x="0" y="2561472"/>
          <a:ext cx="5537755" cy="16157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Undiluted buoyancy: MSE difference b/w 1000-850 </a:t>
          </a:r>
          <a:r>
            <a:rPr lang="en-US" sz="1800" kern="1200" dirty="0" err="1"/>
            <a:t>hPa</a:t>
          </a:r>
          <a:r>
            <a:rPr lang="en-US" sz="1800" kern="1200" dirty="0"/>
            <a:t> (saturated)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Diluted buoyancy: 850-500 </a:t>
          </a:r>
          <a:r>
            <a:rPr lang="en-US" sz="1800" kern="1200" dirty="0" err="1"/>
            <a:t>hPa</a:t>
          </a:r>
          <a:r>
            <a:rPr lang="en-US" sz="1800" kern="1200" dirty="0"/>
            <a:t> saturation deficit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Buoyancy = Undiluted + Diluted </a:t>
          </a:r>
        </a:p>
      </dsp:txBody>
      <dsp:txXfrm>
        <a:off x="47323" y="2608795"/>
        <a:ext cx="4230903" cy="1521065"/>
      </dsp:txXfrm>
    </dsp:sp>
    <dsp:sp modelId="{9795B275-27B2-084B-88D9-3AF72535A4FB}">
      <dsp:nvSpPr>
        <dsp:cNvPr id="0" name=""/>
        <dsp:cNvSpPr/>
      </dsp:nvSpPr>
      <dsp:spPr>
        <a:xfrm>
          <a:off x="4569478" y="194632"/>
          <a:ext cx="732580" cy="73258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734308" y="194632"/>
        <a:ext cx="402920" cy="551266"/>
      </dsp:txXfrm>
    </dsp:sp>
    <dsp:sp modelId="{FC207D97-0DEC-AC4E-9E37-923D734B81D3}">
      <dsp:nvSpPr>
        <dsp:cNvPr id="0" name=""/>
        <dsp:cNvSpPr/>
      </dsp:nvSpPr>
      <dsp:spPr>
        <a:xfrm>
          <a:off x="4561763" y="1142636"/>
          <a:ext cx="732580" cy="73258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726593" y="1142636"/>
        <a:ext cx="402920" cy="551266"/>
      </dsp:txXfrm>
    </dsp:sp>
    <dsp:sp modelId="{F6D39021-E7F6-0245-9132-E7B166B5E24E}">
      <dsp:nvSpPr>
        <dsp:cNvPr id="0" name=""/>
        <dsp:cNvSpPr/>
      </dsp:nvSpPr>
      <dsp:spPr>
        <a:xfrm>
          <a:off x="4561763" y="2012496"/>
          <a:ext cx="732580" cy="73258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726593" y="2012496"/>
        <a:ext cx="402920" cy="551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7D0C-63D6-3744-BCEC-DBDEB20183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2936-802E-BD4F-91EA-88AF545B2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52936-802E-BD4F-91EA-88AF545B2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52936-802E-BD4F-91EA-88AF545B2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52936-802E-BD4F-91EA-88AF545B2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0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52936-802E-BD4F-91EA-88AF545B2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B817-8138-5A9D-D09C-B72D2A0B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B8E5C-EC9F-FE4E-15E3-8253C7593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A87F-BC73-86FC-06EA-FF23DA07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CC8-7E82-0D48-A9CC-5FB4E2BC621D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92EA-2B6B-E1A7-A296-BD5F663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B9C9E-FBD6-EF7F-9E0E-CAC81247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D42B-C388-80A4-7A3E-816DF3C6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583EC-6CAE-54BA-E72E-91323C669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9880-7F3D-82E1-565E-22819EFC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2AEF-73AF-694A-9AB6-D5DD8C7BFB5C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F6E1-5CDB-A192-1149-5AE1EADC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145A-1860-C907-0F3C-EA616A61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C84CE-7827-48F0-010C-D5DE3ACF1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C151A-0FB7-D046-01DA-DB09728F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F1B5-25AC-E559-BDBE-607E5B71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2689-2136-6945-885E-538395F479F0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0714-F1AD-E202-7DE4-063C2568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E392-788A-DAB3-EACD-39DB886F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9922-0FD1-9972-3BAE-D0B892EB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93E3-D17F-9EC4-47FA-284BDF6B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E3152-D2D2-92E3-728C-4DEEB28A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BFF0-196E-A34E-B3CB-1AA2C855741B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EDC58-9FD9-4B92-CDD5-0BA75417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19F0-FA5C-ABEE-0941-33731DE0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BFBC-6F80-E606-A223-4176D2BD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D48A2-1A62-6D75-B1EE-42A23DAB0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F466-1A3A-2C01-29BB-DD265D46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7DEB-AE42-2244-9D50-E88F93E2DC16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B478D-FCB0-FBBF-A162-A4317694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CCB6A-E7DF-74BB-8CF5-C6F4B370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8083-008C-A96C-612A-0EB24EB8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9F710-2807-C53E-7AF5-92988C02B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B4825-6460-07BD-53FC-6CB0A57B1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7FADD-9136-8D7C-E0EA-1C7326D1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8D86-3BD9-C144-A119-7ED9161B30AA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EE97-C38F-A259-498A-82D9013F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2AEF9-5A52-BE63-BD8A-8F53D22D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86AB-6E5E-4FC9-358B-FB762F70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F160-423A-6D85-2A00-EB10F3AF3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EFB44-A7B8-E7F9-9A4B-ECADB4DBC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4AA5C-B083-3FF3-1573-FD5D6FFAC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E86FA-4BA1-A25C-AFE9-C783AF5F2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77954-16CB-3725-24BF-ABD250DF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B623-1649-5E47-9D00-38A7EC08C628}" type="datetime1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B53FF-CBD0-4D12-C38F-7CBA9BCB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BCBF4-8635-6863-579B-6C8BEF16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79CE-ED0D-5D4B-2F58-F3CD6273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F77D9-C899-A487-EA68-CB2CDEF4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FBD3-6A8B-604E-8118-BD75F2668052}" type="datetime1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D2978-E231-8CDB-8C53-64B6BBE5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F1D23-4474-2FCE-C00E-74BA2222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AE429-E6FE-6E0B-55E5-4BB0DABD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EF3-6AA2-5D42-9F4C-9EAB7F9F05BA}" type="datetime1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CA4EF-D75A-2599-E69A-2BD054B8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FBBBB-879F-4171-17FA-C2E465CD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0A2D-7024-79B3-5564-6D7EE866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4AFF-2892-6859-C6CB-EE24FF42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97F0B-7509-AA55-C054-CEAC1140A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CC92-090C-C994-D002-BFE6E3A3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1018-E145-9947-9895-7109D1FEE1FF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3528E-AD76-7FC8-81D6-097EB2D6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35C4D-4A81-64FB-DF13-EA37FCAF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DCCB-21B0-67B3-BDBA-BDA7CB84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C2B8A-6A3A-7D65-7134-31B127E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F792-8761-674D-FA20-EF5B3B06D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D8B4A-1395-7369-A75F-CE920E88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A347-A376-DC47-B67F-3A31AC1AA60C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4A60A-A6B8-58CB-3C26-C3A7C60C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F1F1-CDB5-77C3-8FB5-D2E581C3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8F83F-7E9C-9E6A-61F5-C0192E90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8B4A6-5375-B3E6-2E23-6BB693BD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7123-325A-3D62-D41A-40142FFE9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ABBF-1E8C-614A-BE64-6A996E7B0D5D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8683-8656-7FA9-B3C2-06D3B8086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7710-E05A-7F27-3DD1-8D5D42FC8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E6C6-C65D-BD40-91E9-B91220E3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y.elsaesser@columbia.edu" TargetMode="External"/><Relationship Id="rId2" Type="http://schemas.openxmlformats.org/officeDocument/2006/relationships/hyperlink" Target="mailto:kschiro@virginia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FF72-8CC0-DCFB-BDEB-60006446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4" y="1346423"/>
            <a:ext cx="11138211" cy="3325929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Investigating Environmental Controls on Tropical Mesoscale Convective System Lifecycles</a:t>
            </a:r>
            <a:b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Sayali R. Kulkarni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Kathleen A. Schiro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Gregory Elsaesser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 of Virginia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NASA Goddard Institute of Space Studies/Columbia University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April 2023</a:t>
            </a:r>
            <a:endParaRPr lang="en-US" sz="6600" dirty="0"/>
          </a:p>
        </p:txBody>
      </p:sp>
      <p:pic>
        <p:nvPicPr>
          <p:cNvPr id="1026" name="Picture 2" descr="University of Virginia Logo, history, meaning, symbol, PNG">
            <a:extLst>
              <a:ext uri="{FF2B5EF4-FFF2-40B4-BE49-F238E27FC236}">
                <a16:creationId xmlns:a16="http://schemas.microsoft.com/office/drawing/2014/main" id="{3BB3D079-83D0-4198-98CA-914D3237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" y="4939602"/>
            <a:ext cx="2902415" cy="16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umbia University logo transparent PNG - StickPNG">
            <a:extLst>
              <a:ext uri="{FF2B5EF4-FFF2-40B4-BE49-F238E27FC236}">
                <a16:creationId xmlns:a16="http://schemas.microsoft.com/office/drawing/2014/main" id="{2CC24855-3663-847B-4C8A-C457D6B0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20" y="4672352"/>
            <a:ext cx="2214968" cy="22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ymbols of NASA | NASA">
            <a:extLst>
              <a:ext uri="{FF2B5EF4-FFF2-40B4-BE49-F238E27FC236}">
                <a16:creationId xmlns:a16="http://schemas.microsoft.com/office/drawing/2014/main" id="{ED4995B1-E496-DD84-4CBD-B3478429CD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ymbols of NASA | NASA">
            <a:extLst>
              <a:ext uri="{FF2B5EF4-FFF2-40B4-BE49-F238E27FC236}">
                <a16:creationId xmlns:a16="http://schemas.microsoft.com/office/drawing/2014/main" id="{1B3A6104-5C58-E4F1-70D2-E7C0A0C6F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DCBB8-FCBF-B451-E8D7-55D823495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60" y="5091964"/>
            <a:ext cx="1805597" cy="15105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29805-08DF-CAF4-B9AF-D7836087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3BFCBF-8738-B02C-12EF-0C2CA19304C3}"/>
              </a:ext>
            </a:extLst>
          </p:cNvPr>
          <p:cNvSpPr txBox="1"/>
          <p:nvPr/>
        </p:nvSpPr>
        <p:spPr>
          <a:xfrm>
            <a:off x="0" y="-1816"/>
            <a:ext cx="12191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</a:rPr>
              <a:t>2. How do oceanic cold pools modify MCS lifecycle?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3BEBC-7FF1-1A5A-FDD2-45E61BEA3CAE}"/>
              </a:ext>
            </a:extLst>
          </p:cNvPr>
          <p:cNvSpPr txBox="1"/>
          <p:nvPr/>
        </p:nvSpPr>
        <p:spPr>
          <a:xfrm>
            <a:off x="550033" y="1089270"/>
            <a:ext cx="11414439" cy="562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Envelopes of convective mesoscale downdrafts, i.e., cold pools, are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regions of cooler-than-ambient air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Sharp surface-wind gradients along the gust front used to identify “gradient features” (Garg et al. 2020, 2021)</a:t>
            </a:r>
          </a:p>
          <a:p>
            <a:pPr algn="just">
              <a:lnSpc>
                <a:spcPct val="150000"/>
              </a:lnSpc>
            </a:pPr>
            <a:endParaRPr lang="en-US" sz="2200" dirty="0"/>
          </a:p>
          <a:p>
            <a:pPr algn="just">
              <a:lnSpc>
                <a:spcPct val="150000"/>
              </a:lnSpc>
            </a:pPr>
            <a:endParaRPr lang="en-US" sz="2200" dirty="0">
              <a:effectLst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GF algorithm </a:t>
            </a:r>
            <a:r>
              <a:rPr lang="en-US" sz="2200" dirty="0">
                <a:effectLst/>
              </a:rPr>
              <a:t>employs EUMETSAT’s Advanced Scatterometer (</a:t>
            </a:r>
            <a:r>
              <a:rPr lang="en-US" sz="2200" b="1" dirty="0">
                <a:effectLst/>
              </a:rPr>
              <a:t>ASCAT</a:t>
            </a:r>
            <a:r>
              <a:rPr lang="en-US" sz="2200" dirty="0">
                <a:effectLst/>
              </a:rPr>
              <a:t>; 2007-2018) and NASA’s </a:t>
            </a:r>
            <a:r>
              <a:rPr lang="en-US" sz="2200" b="1" dirty="0">
                <a:effectLst/>
              </a:rPr>
              <a:t>RapidScat</a:t>
            </a:r>
            <a:r>
              <a:rPr lang="en-US" sz="2200" dirty="0">
                <a:effectLst/>
              </a:rPr>
              <a:t> (2014-2016) surface wind-vector retrievals (12.5 km spatial resolution) to detect cold pools over tropical oceans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GF dataset offers variables like size, thermal fluxes, precipitation, TCWV, and brightness temperature associated with every GF system 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E916F-6FC5-B507-DC4C-4BF15B74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6" b="24057"/>
          <a:stretch/>
        </p:blipFill>
        <p:spPr>
          <a:xfrm>
            <a:off x="3565051" y="3009275"/>
            <a:ext cx="4697684" cy="839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F3CA99-6262-C878-457D-F0762BA695FE}"/>
              </a:ext>
            </a:extLst>
          </p:cNvPr>
          <p:cNvSpPr txBox="1"/>
          <p:nvPr/>
        </p:nvSpPr>
        <p:spPr>
          <a:xfrm>
            <a:off x="4340978" y="627605"/>
            <a:ext cx="38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Cold Pool Identification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15472-2894-97CE-6747-AC0D4732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B418FD-2C84-4238-EB74-4C17978EB53A}"/>
              </a:ext>
            </a:extLst>
          </p:cNvPr>
          <p:cNvSpPr txBox="1"/>
          <p:nvPr/>
        </p:nvSpPr>
        <p:spPr>
          <a:xfrm>
            <a:off x="1476926" y="1524987"/>
            <a:ext cx="9596235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Involve more buoys in the picture!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topological collocation by adding </a:t>
            </a:r>
            <a:r>
              <a:rPr lang="en-US" sz="2400" u="sng" dirty="0"/>
              <a:t>2</a:t>
            </a:r>
            <a:r>
              <a:rPr lang="en-US" sz="2400" u="sng" baseline="30000" dirty="0"/>
              <a:t>o</a:t>
            </a:r>
            <a:r>
              <a:rPr lang="en-US" sz="2400" u="sng" dirty="0"/>
              <a:t> buffer </a:t>
            </a:r>
            <a:r>
              <a:rPr lang="en-US" sz="2400" dirty="0"/>
              <a:t>each to GF and PS polygons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Helps us segregate GFs associated with growth, mature, and decay PSs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Includes cold pool(s) moved away from the parent 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new data product!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3D6F5-740F-EC7C-D05F-4F24292FF0E1}"/>
              </a:ext>
            </a:extLst>
          </p:cNvPr>
          <p:cNvSpPr txBox="1"/>
          <p:nvPr/>
        </p:nvSpPr>
        <p:spPr>
          <a:xfrm>
            <a:off x="0" y="-1816"/>
            <a:ext cx="12191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</a:rPr>
              <a:t>Collocated Dataset 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EC41B-C927-9AC9-2BB2-CDA42EA2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0E843-4164-1700-DE40-9B213264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50059"/>
            <a:ext cx="12192000" cy="1038283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Do thermodynamic and size thresholds exist whereby cold pools limit future growth of convection?</a:t>
            </a:r>
          </a:p>
        </p:txBody>
      </p:sp>
    </p:spTree>
    <p:extLst>
      <p:ext uri="{BB962C8B-B14F-4D97-AF65-F5344CB8AC3E}">
        <p14:creationId xmlns:p14="http://schemas.microsoft.com/office/powerpoint/2010/main" val="221565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0F7A79C-2126-FC4B-8F25-CB05F1AC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97"/>
          <a:stretch/>
        </p:blipFill>
        <p:spPr>
          <a:xfrm>
            <a:off x="0" y="668183"/>
            <a:ext cx="5257914" cy="605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7138B-F425-B5B2-5BFE-7F082A9F4C15}"/>
              </a:ext>
            </a:extLst>
          </p:cNvPr>
          <p:cNvSpPr txBox="1"/>
          <p:nvPr/>
        </p:nvSpPr>
        <p:spPr>
          <a:xfrm>
            <a:off x="5057088" y="4715997"/>
            <a:ext cx="69634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Case study illustrates a strengthening MCS seemingly uninhibited by its own cold pool(s) b/w 0630 and 1300 UTC.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Environment recovers quickly with passage of weaker (t=02-10-08) and stronger (t=02-10-14) cold pools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241C401-C77F-B95C-E8AA-6CB7DC4229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52139" r="5110" b="20767"/>
          <a:stretch/>
        </p:blipFill>
        <p:spPr>
          <a:xfrm>
            <a:off x="5623844" y="875517"/>
            <a:ext cx="5620132" cy="38404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B77B0D-67AE-CFCA-D6DC-F2A7F92E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0E0CD8-B091-66FE-82A4-1C8E865DC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58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Do thermodynamic and size thresholds exist whereby cold pools limit future growth of convection?</a:t>
            </a:r>
          </a:p>
        </p:txBody>
      </p:sp>
    </p:spTree>
    <p:extLst>
      <p:ext uri="{BB962C8B-B14F-4D97-AF65-F5344CB8AC3E}">
        <p14:creationId xmlns:p14="http://schemas.microsoft.com/office/powerpoint/2010/main" val="182195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C006-C228-9DAD-B8D1-98DFDE3D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61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66C7-05F0-98D5-143E-D0600B9D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4" y="831952"/>
            <a:ext cx="11825192" cy="57117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Science Question 1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marL="231775" indent="-231775" algn="just">
              <a:lnSpc>
                <a:spcPct val="150000"/>
              </a:lnSpc>
              <a:buNone/>
            </a:pPr>
            <a:r>
              <a:rPr lang="en-US" sz="2400" dirty="0"/>
              <a:t>	Quantify bulk thermodynamic quantities like TCWV and buoyancy using an </a:t>
            </a:r>
            <a:r>
              <a:rPr lang="en-US" sz="2400" dirty="0">
                <a:solidFill>
                  <a:schemeClr val="accent1"/>
                </a:solidFill>
              </a:rPr>
              <a:t>entraining plume buoyancy </a:t>
            </a:r>
            <a:r>
              <a:rPr lang="en-US" sz="2400" dirty="0"/>
              <a:t>model to understand MCS precipitation onset for growth, mature, and decay stages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Science Question 2</a:t>
            </a:r>
          </a:p>
          <a:p>
            <a:pPr marL="285750" indent="0" algn="just">
              <a:lnSpc>
                <a:spcPct val="150000"/>
              </a:lnSpc>
              <a:buNone/>
            </a:pPr>
            <a:r>
              <a:rPr lang="en-US" sz="2400" dirty="0"/>
              <a:t>Create a novel multi-platform database involving </a:t>
            </a:r>
            <a:r>
              <a:rPr lang="en-US" sz="2400" dirty="0">
                <a:solidFill>
                  <a:schemeClr val="accent1"/>
                </a:solidFill>
              </a:rPr>
              <a:t>collocated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PS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GF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datasets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buoy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thermodynamic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quantities</a:t>
            </a:r>
            <a:r>
              <a:rPr lang="en-US" sz="2400" dirty="0"/>
              <a:t> (ERA5, AIRS) to gain insight into cold-pool-MCS interactions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Science Question 1 + Science Question 2 </a:t>
            </a:r>
          </a:p>
          <a:p>
            <a:pPr marL="285750" indent="0" algn="just">
              <a:lnSpc>
                <a:spcPct val="150000"/>
              </a:lnSpc>
              <a:buNone/>
            </a:pPr>
            <a:r>
              <a:rPr lang="en-US" sz="2400" dirty="0"/>
              <a:t>Evaluate </a:t>
            </a:r>
            <a:r>
              <a:rPr lang="en-US" sz="2400" dirty="0">
                <a:solidFill>
                  <a:schemeClr val="accent1"/>
                </a:solidFill>
              </a:rPr>
              <a:t>regional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variability</a:t>
            </a:r>
            <a:r>
              <a:rPr lang="en-US" sz="2400" dirty="0"/>
              <a:t> to explain unique local dynamic and thermodynamic forcings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2076D-0CCB-2FDF-3E1B-71993F9C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D864-863C-3F15-2782-568ABEC1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0" y="10227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Sayali R. Kulkarni 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rgbClr val="0070C0"/>
                </a:solidFill>
              </a:rPr>
              <a:t>ejb6nj@virginia.edu</a:t>
            </a:r>
          </a:p>
          <a:p>
            <a:pPr marL="457200" lvl="1" indent="0">
              <a:buNone/>
            </a:pPr>
            <a:r>
              <a:rPr lang="en-US" dirty="0"/>
              <a:t>University of Virginia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Kathleen Schiro 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kschiro@virginia.edu</a:t>
            </a:r>
            <a:endParaRPr lang="en-US" b="0" i="0" dirty="0">
              <a:solidFill>
                <a:srgbClr val="0070C0"/>
              </a:solidFill>
              <a:effectLst/>
            </a:endParaRPr>
          </a:p>
          <a:p>
            <a:pPr marL="457200" lvl="1" indent="0">
              <a:buNone/>
            </a:pPr>
            <a:r>
              <a:rPr lang="en-US" dirty="0"/>
              <a:t>University of Virginia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Gregory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Elsaesser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gregory.elsaesser@columbia.edu</a:t>
            </a:r>
            <a:endParaRPr lang="en-US" b="0" i="0" dirty="0">
              <a:solidFill>
                <a:srgbClr val="0070C0"/>
              </a:solidFill>
              <a:effectLst/>
            </a:endParaRPr>
          </a:p>
          <a:p>
            <a:pPr marL="457200" lvl="1" indent="0">
              <a:buNone/>
            </a:pPr>
            <a:r>
              <a:rPr lang="en-US" dirty="0"/>
              <a:t>NASA GISS/Columbia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F7AC1-0F90-383F-7827-61CBF39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5643B-A543-992B-1CE5-B553980F6317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Contact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922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C277470-D49B-7D82-D9F6-5A9AC20B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4" y="1394814"/>
            <a:ext cx="10651201" cy="2050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6B24E-B1F4-37AB-E366-EEA5B5485204}"/>
              </a:ext>
            </a:extLst>
          </p:cNvPr>
          <p:cNvSpPr txBox="1"/>
          <p:nvPr/>
        </p:nvSpPr>
        <p:spPr>
          <a:xfrm>
            <a:off x="155564" y="38404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Area (km</a:t>
            </a:r>
            <a:r>
              <a:rPr lang="en-US" sz="2000" b="1" baseline="30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) categories: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/>
              <a:t>Small (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/>
              <a:t>):	 4000 to 10,000;           </a:t>
            </a:r>
          </a:p>
          <a:p>
            <a:r>
              <a:rPr lang="en-US" sz="2000" dirty="0"/>
              <a:t>Medium (</a:t>
            </a: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en-US" sz="2000" dirty="0"/>
              <a:t>):	10,000 to 30,000            </a:t>
            </a:r>
          </a:p>
          <a:p>
            <a:r>
              <a:rPr lang="en-US" sz="2000" dirty="0"/>
              <a:t>Large (</a:t>
            </a:r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/>
              <a:t>):	30,000 to 50,000</a:t>
            </a:r>
          </a:p>
          <a:p>
            <a:r>
              <a:rPr lang="en-US" sz="2000" dirty="0"/>
              <a:t>Extra Large (</a:t>
            </a:r>
            <a:r>
              <a:rPr lang="en-US" sz="2000" dirty="0">
                <a:solidFill>
                  <a:srgbClr val="C00000"/>
                </a:solidFill>
              </a:rPr>
              <a:t>XL</a:t>
            </a:r>
            <a:r>
              <a:rPr lang="en-US" sz="2000" dirty="0"/>
              <a:t>): 	&gt;50,000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DB7D-B4B7-8622-1F92-DF21898FFCD5}"/>
              </a:ext>
            </a:extLst>
          </p:cNvPr>
          <p:cNvSpPr txBox="1"/>
          <p:nvPr/>
        </p:nvSpPr>
        <p:spPr>
          <a:xfrm>
            <a:off x="155564" y="966798"/>
            <a:ext cx="1449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Area (km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AEDE8-2FAA-49AB-B7D2-973968BC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25" y="3672350"/>
            <a:ext cx="7231711" cy="2264099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24C955F2-C2A4-C0CD-B486-404FCABB2B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72" t="4467" r="3324" b="85071"/>
          <a:stretch/>
        </p:blipFill>
        <p:spPr>
          <a:xfrm>
            <a:off x="11558731" y="5667604"/>
            <a:ext cx="599608" cy="2398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F5D18E-26C0-C09E-7255-D2D98B6F30C0}"/>
              </a:ext>
            </a:extLst>
          </p:cNvPr>
          <p:cNvSpPr txBox="1"/>
          <p:nvPr/>
        </p:nvSpPr>
        <p:spPr>
          <a:xfrm>
            <a:off x="6096000" y="5919914"/>
            <a:ext cx="532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Unicentric Composite of TCWV anomaly for 2015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2BACED-EBE4-BEBF-6C3A-553280EE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61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Supplementary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A4CB5-12DD-75B8-E122-FCDE3B070631}"/>
              </a:ext>
            </a:extLst>
          </p:cNvPr>
          <p:cNvSpPr txBox="1"/>
          <p:nvPr/>
        </p:nvSpPr>
        <p:spPr>
          <a:xfrm>
            <a:off x="10853301" y="2166390"/>
            <a:ext cx="14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7° x 7°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237A7-D3E8-21EB-8F9C-C17816DF21AA}"/>
              </a:ext>
            </a:extLst>
          </p:cNvPr>
          <p:cNvSpPr txBox="1"/>
          <p:nvPr/>
        </p:nvSpPr>
        <p:spPr>
          <a:xfrm>
            <a:off x="10853301" y="2491497"/>
            <a:ext cx="100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~ 8° x 8°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06CF4-A8FF-E6E7-2A42-8A5163D5384B}"/>
              </a:ext>
            </a:extLst>
          </p:cNvPr>
          <p:cNvSpPr txBox="1"/>
          <p:nvPr/>
        </p:nvSpPr>
        <p:spPr>
          <a:xfrm>
            <a:off x="10872006" y="2844294"/>
            <a:ext cx="14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7° x 7°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C0FE4-0349-5DFC-E78F-46B5594C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03CD2-4D9B-5050-D26C-2C39F681A5ED}"/>
              </a:ext>
            </a:extLst>
          </p:cNvPr>
          <p:cNvSpPr/>
          <p:nvPr/>
        </p:nvSpPr>
        <p:spPr>
          <a:xfrm>
            <a:off x="4804725" y="3840481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64293-4489-34FA-EA56-215BF03FE110}"/>
              </a:ext>
            </a:extLst>
          </p:cNvPr>
          <p:cNvSpPr/>
          <p:nvPr/>
        </p:nvSpPr>
        <p:spPr>
          <a:xfrm>
            <a:off x="7187369" y="3840480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0ADDD-86B7-6A23-EFAE-B99635347A0D}"/>
              </a:ext>
            </a:extLst>
          </p:cNvPr>
          <p:cNvSpPr/>
          <p:nvPr/>
        </p:nvSpPr>
        <p:spPr>
          <a:xfrm>
            <a:off x="9621879" y="3672350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EE848-3C9A-323D-9524-CC05A8EC9E12}"/>
              </a:ext>
            </a:extLst>
          </p:cNvPr>
          <p:cNvSpPr/>
          <p:nvPr/>
        </p:nvSpPr>
        <p:spPr>
          <a:xfrm rot="16200000">
            <a:off x="5891733" y="4798959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863BA2-4FD6-A586-0445-72251DE646AA}"/>
              </a:ext>
            </a:extLst>
          </p:cNvPr>
          <p:cNvSpPr/>
          <p:nvPr/>
        </p:nvSpPr>
        <p:spPr>
          <a:xfrm rot="16200000">
            <a:off x="8339567" y="4784457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2B807-FC6E-45BA-B153-92F6C1C03172}"/>
              </a:ext>
            </a:extLst>
          </p:cNvPr>
          <p:cNvSpPr/>
          <p:nvPr/>
        </p:nvSpPr>
        <p:spPr>
          <a:xfrm rot="16200000">
            <a:off x="10330005" y="4784457"/>
            <a:ext cx="335987" cy="206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C0F1-4EA3-FC45-1253-68F3F419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49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Scientific 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A485-F5B6-7958-23B9-5A93DD81C647}"/>
              </a:ext>
            </a:extLst>
          </p:cNvPr>
          <p:cNvSpPr txBox="1"/>
          <p:nvPr/>
        </p:nvSpPr>
        <p:spPr>
          <a:xfrm>
            <a:off x="638568" y="979200"/>
            <a:ext cx="110408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Tropical mesoscale convective systems (MCS) contribute ~ 75% of annual rainfall across tropics (Maranan et al. 2018</a:t>
            </a:r>
            <a:r>
              <a:rPr lang="en-US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An attempt to better understand dominant tropical rain-producing systems and MCS-associated processes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Bulk estimates like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total column water vapor </a:t>
            </a:r>
            <a:r>
              <a:rPr lang="en-US" sz="2400" dirty="0">
                <a:cs typeface="Times New Roman" panose="02020603050405020304" pitchFamily="18" charset="0"/>
              </a:rPr>
              <a:t>(TCWV) and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buoyancy</a:t>
            </a:r>
            <a:r>
              <a:rPr lang="en-US" sz="2400" dirty="0">
                <a:cs typeface="Times New Roman" panose="02020603050405020304" pitchFamily="18" charset="0"/>
              </a:rPr>
              <a:t> explored to quantify conditional instability and their relationships to MCS lifecycle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Examine relationship between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cold pool characteristics</a:t>
            </a:r>
            <a:r>
              <a:rPr lang="en-US" sz="2400" dirty="0">
                <a:cs typeface="Times New Roman" panose="02020603050405020304" pitchFamily="18" charset="0"/>
              </a:rPr>
              <a:t> and MCS lifecycle stage</a:t>
            </a:r>
            <a:r>
              <a:rPr lang="en-US" sz="2400" dirty="0">
                <a:effectLst/>
                <a:latin typeface="TimesNewRomanPSMT"/>
              </a:rPr>
              <a:t>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C64F1-5AC5-48AF-A00D-132A52573000}"/>
              </a:ext>
            </a:extLst>
          </p:cNvPr>
          <p:cNvSpPr txBox="1"/>
          <p:nvPr/>
        </p:nvSpPr>
        <p:spPr>
          <a:xfrm>
            <a:off x="638568" y="4293481"/>
            <a:ext cx="1104081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40814"/>
                      <a:gd name="connsiteY0" fmla="*/ 0 h 1938992"/>
                      <a:gd name="connsiteX1" fmla="*/ 691504 w 11040814"/>
                      <a:gd name="connsiteY1" fmla="*/ 0 h 1938992"/>
                      <a:gd name="connsiteX2" fmla="*/ 1383007 w 11040814"/>
                      <a:gd name="connsiteY2" fmla="*/ 0 h 1938992"/>
                      <a:gd name="connsiteX3" fmla="*/ 2074511 w 11040814"/>
                      <a:gd name="connsiteY3" fmla="*/ 0 h 1938992"/>
                      <a:gd name="connsiteX4" fmla="*/ 2766014 w 11040814"/>
                      <a:gd name="connsiteY4" fmla="*/ 0 h 1938992"/>
                      <a:gd name="connsiteX5" fmla="*/ 3567926 w 11040814"/>
                      <a:gd name="connsiteY5" fmla="*/ 0 h 1938992"/>
                      <a:gd name="connsiteX6" fmla="*/ 4149022 w 11040814"/>
                      <a:gd name="connsiteY6" fmla="*/ 0 h 1938992"/>
                      <a:gd name="connsiteX7" fmla="*/ 4840525 w 11040814"/>
                      <a:gd name="connsiteY7" fmla="*/ 0 h 1938992"/>
                      <a:gd name="connsiteX8" fmla="*/ 5421621 w 11040814"/>
                      <a:gd name="connsiteY8" fmla="*/ 0 h 1938992"/>
                      <a:gd name="connsiteX9" fmla="*/ 6002716 w 11040814"/>
                      <a:gd name="connsiteY9" fmla="*/ 0 h 1938992"/>
                      <a:gd name="connsiteX10" fmla="*/ 6583812 w 11040814"/>
                      <a:gd name="connsiteY10" fmla="*/ 0 h 1938992"/>
                      <a:gd name="connsiteX11" fmla="*/ 6833683 w 11040814"/>
                      <a:gd name="connsiteY11" fmla="*/ 0 h 1938992"/>
                      <a:gd name="connsiteX12" fmla="*/ 7525186 w 11040814"/>
                      <a:gd name="connsiteY12" fmla="*/ 0 h 1938992"/>
                      <a:gd name="connsiteX13" fmla="*/ 7775057 w 11040814"/>
                      <a:gd name="connsiteY13" fmla="*/ 0 h 1938992"/>
                      <a:gd name="connsiteX14" fmla="*/ 8356153 w 11040814"/>
                      <a:gd name="connsiteY14" fmla="*/ 0 h 1938992"/>
                      <a:gd name="connsiteX15" fmla="*/ 9158065 w 11040814"/>
                      <a:gd name="connsiteY15" fmla="*/ 0 h 1938992"/>
                      <a:gd name="connsiteX16" fmla="*/ 9959976 w 11040814"/>
                      <a:gd name="connsiteY16" fmla="*/ 0 h 1938992"/>
                      <a:gd name="connsiteX17" fmla="*/ 11040814 w 11040814"/>
                      <a:gd name="connsiteY17" fmla="*/ 0 h 1938992"/>
                      <a:gd name="connsiteX18" fmla="*/ 11040814 w 11040814"/>
                      <a:gd name="connsiteY18" fmla="*/ 465358 h 1938992"/>
                      <a:gd name="connsiteX19" fmla="*/ 11040814 w 11040814"/>
                      <a:gd name="connsiteY19" fmla="*/ 911326 h 1938992"/>
                      <a:gd name="connsiteX20" fmla="*/ 11040814 w 11040814"/>
                      <a:gd name="connsiteY20" fmla="*/ 1396074 h 1938992"/>
                      <a:gd name="connsiteX21" fmla="*/ 11040814 w 11040814"/>
                      <a:gd name="connsiteY21" fmla="*/ 1938992 h 1938992"/>
                      <a:gd name="connsiteX22" fmla="*/ 10570127 w 11040814"/>
                      <a:gd name="connsiteY22" fmla="*/ 1938992 h 1938992"/>
                      <a:gd name="connsiteX23" fmla="*/ 9989031 w 11040814"/>
                      <a:gd name="connsiteY23" fmla="*/ 1938992 h 1938992"/>
                      <a:gd name="connsiteX24" fmla="*/ 9187119 w 11040814"/>
                      <a:gd name="connsiteY24" fmla="*/ 1938992 h 1938992"/>
                      <a:gd name="connsiteX25" fmla="*/ 8606024 w 11040814"/>
                      <a:gd name="connsiteY25" fmla="*/ 1938992 h 1938992"/>
                      <a:gd name="connsiteX26" fmla="*/ 7914520 w 11040814"/>
                      <a:gd name="connsiteY26" fmla="*/ 1938992 h 1938992"/>
                      <a:gd name="connsiteX27" fmla="*/ 7664649 w 11040814"/>
                      <a:gd name="connsiteY27" fmla="*/ 1938992 h 1938992"/>
                      <a:gd name="connsiteX28" fmla="*/ 6862738 w 11040814"/>
                      <a:gd name="connsiteY28" fmla="*/ 1938992 h 1938992"/>
                      <a:gd name="connsiteX29" fmla="*/ 6392050 w 11040814"/>
                      <a:gd name="connsiteY29" fmla="*/ 1938992 h 1938992"/>
                      <a:gd name="connsiteX30" fmla="*/ 5700547 w 11040814"/>
                      <a:gd name="connsiteY30" fmla="*/ 1938992 h 1938992"/>
                      <a:gd name="connsiteX31" fmla="*/ 5450676 w 11040814"/>
                      <a:gd name="connsiteY31" fmla="*/ 1938992 h 1938992"/>
                      <a:gd name="connsiteX32" fmla="*/ 4648764 w 11040814"/>
                      <a:gd name="connsiteY32" fmla="*/ 1938992 h 1938992"/>
                      <a:gd name="connsiteX33" fmla="*/ 4178076 w 11040814"/>
                      <a:gd name="connsiteY33" fmla="*/ 1938992 h 1938992"/>
                      <a:gd name="connsiteX34" fmla="*/ 3596981 w 11040814"/>
                      <a:gd name="connsiteY34" fmla="*/ 1938992 h 1938992"/>
                      <a:gd name="connsiteX35" fmla="*/ 3236702 w 11040814"/>
                      <a:gd name="connsiteY35" fmla="*/ 1938992 h 1938992"/>
                      <a:gd name="connsiteX36" fmla="*/ 2545198 w 11040814"/>
                      <a:gd name="connsiteY36" fmla="*/ 1938992 h 1938992"/>
                      <a:gd name="connsiteX37" fmla="*/ 1743286 w 11040814"/>
                      <a:gd name="connsiteY37" fmla="*/ 1938992 h 1938992"/>
                      <a:gd name="connsiteX38" fmla="*/ 1272599 w 11040814"/>
                      <a:gd name="connsiteY38" fmla="*/ 1938992 h 1938992"/>
                      <a:gd name="connsiteX39" fmla="*/ 0 w 11040814"/>
                      <a:gd name="connsiteY39" fmla="*/ 1938992 h 1938992"/>
                      <a:gd name="connsiteX40" fmla="*/ 0 w 11040814"/>
                      <a:gd name="connsiteY40" fmla="*/ 1454244 h 1938992"/>
                      <a:gd name="connsiteX41" fmla="*/ 0 w 11040814"/>
                      <a:gd name="connsiteY41" fmla="*/ 969496 h 1938992"/>
                      <a:gd name="connsiteX42" fmla="*/ 0 w 11040814"/>
                      <a:gd name="connsiteY42" fmla="*/ 465358 h 1938992"/>
                      <a:gd name="connsiteX43" fmla="*/ 0 w 11040814"/>
                      <a:gd name="connsiteY43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040814" h="1938992" fill="none" extrusionOk="0">
                        <a:moveTo>
                          <a:pt x="0" y="0"/>
                        </a:moveTo>
                        <a:cubicBezTo>
                          <a:pt x="159435" y="-3482"/>
                          <a:pt x="500822" y="59692"/>
                          <a:pt x="691504" y="0"/>
                        </a:cubicBezTo>
                        <a:cubicBezTo>
                          <a:pt x="882186" y="-59692"/>
                          <a:pt x="1208715" y="59448"/>
                          <a:pt x="1383007" y="0"/>
                        </a:cubicBezTo>
                        <a:cubicBezTo>
                          <a:pt x="1557299" y="-59448"/>
                          <a:pt x="1752711" y="56561"/>
                          <a:pt x="2074511" y="0"/>
                        </a:cubicBezTo>
                        <a:cubicBezTo>
                          <a:pt x="2396311" y="-56561"/>
                          <a:pt x="2568594" y="73778"/>
                          <a:pt x="2766014" y="0"/>
                        </a:cubicBezTo>
                        <a:cubicBezTo>
                          <a:pt x="2963434" y="-73778"/>
                          <a:pt x="3200466" y="2843"/>
                          <a:pt x="3567926" y="0"/>
                        </a:cubicBezTo>
                        <a:cubicBezTo>
                          <a:pt x="3935386" y="-2843"/>
                          <a:pt x="3989507" y="21504"/>
                          <a:pt x="4149022" y="0"/>
                        </a:cubicBezTo>
                        <a:cubicBezTo>
                          <a:pt x="4308537" y="-21504"/>
                          <a:pt x="4517215" y="60833"/>
                          <a:pt x="4840525" y="0"/>
                        </a:cubicBezTo>
                        <a:cubicBezTo>
                          <a:pt x="5163835" y="-60833"/>
                          <a:pt x="5206613" y="67623"/>
                          <a:pt x="5421621" y="0"/>
                        </a:cubicBezTo>
                        <a:cubicBezTo>
                          <a:pt x="5636629" y="-67623"/>
                          <a:pt x="5797532" y="30750"/>
                          <a:pt x="6002716" y="0"/>
                        </a:cubicBezTo>
                        <a:cubicBezTo>
                          <a:pt x="6207901" y="-30750"/>
                          <a:pt x="6346542" y="68474"/>
                          <a:pt x="6583812" y="0"/>
                        </a:cubicBezTo>
                        <a:cubicBezTo>
                          <a:pt x="6821082" y="-68474"/>
                          <a:pt x="6781100" y="24964"/>
                          <a:pt x="6833683" y="0"/>
                        </a:cubicBezTo>
                        <a:cubicBezTo>
                          <a:pt x="6886266" y="-24964"/>
                          <a:pt x="7183919" y="26566"/>
                          <a:pt x="7525186" y="0"/>
                        </a:cubicBezTo>
                        <a:cubicBezTo>
                          <a:pt x="7866453" y="-26566"/>
                          <a:pt x="7656260" y="21446"/>
                          <a:pt x="7775057" y="0"/>
                        </a:cubicBezTo>
                        <a:cubicBezTo>
                          <a:pt x="7893854" y="-21446"/>
                          <a:pt x="8177621" y="56639"/>
                          <a:pt x="8356153" y="0"/>
                        </a:cubicBezTo>
                        <a:cubicBezTo>
                          <a:pt x="8534685" y="-56639"/>
                          <a:pt x="8985726" y="20013"/>
                          <a:pt x="9158065" y="0"/>
                        </a:cubicBezTo>
                        <a:cubicBezTo>
                          <a:pt x="9330404" y="-20013"/>
                          <a:pt x="9621451" y="14539"/>
                          <a:pt x="9959976" y="0"/>
                        </a:cubicBezTo>
                        <a:cubicBezTo>
                          <a:pt x="10298501" y="-14539"/>
                          <a:pt x="10745404" y="126288"/>
                          <a:pt x="11040814" y="0"/>
                        </a:cubicBezTo>
                        <a:cubicBezTo>
                          <a:pt x="11088736" y="103610"/>
                          <a:pt x="11038509" y="270275"/>
                          <a:pt x="11040814" y="465358"/>
                        </a:cubicBezTo>
                        <a:cubicBezTo>
                          <a:pt x="11043119" y="660441"/>
                          <a:pt x="11001497" y="694360"/>
                          <a:pt x="11040814" y="911326"/>
                        </a:cubicBezTo>
                        <a:cubicBezTo>
                          <a:pt x="11080131" y="1128292"/>
                          <a:pt x="11002099" y="1171415"/>
                          <a:pt x="11040814" y="1396074"/>
                        </a:cubicBezTo>
                        <a:cubicBezTo>
                          <a:pt x="11079529" y="1620733"/>
                          <a:pt x="10998831" y="1815420"/>
                          <a:pt x="11040814" y="1938992"/>
                        </a:cubicBezTo>
                        <a:cubicBezTo>
                          <a:pt x="10917225" y="1979059"/>
                          <a:pt x="10778932" y="1925768"/>
                          <a:pt x="10570127" y="1938992"/>
                        </a:cubicBezTo>
                        <a:cubicBezTo>
                          <a:pt x="10361322" y="1952216"/>
                          <a:pt x="10173409" y="1935598"/>
                          <a:pt x="9989031" y="1938992"/>
                        </a:cubicBezTo>
                        <a:cubicBezTo>
                          <a:pt x="9804653" y="1942386"/>
                          <a:pt x="9351902" y="1904452"/>
                          <a:pt x="9187119" y="1938992"/>
                        </a:cubicBezTo>
                        <a:cubicBezTo>
                          <a:pt x="9022336" y="1973532"/>
                          <a:pt x="8812794" y="1913166"/>
                          <a:pt x="8606024" y="1938992"/>
                        </a:cubicBezTo>
                        <a:cubicBezTo>
                          <a:pt x="8399254" y="1964818"/>
                          <a:pt x="8100382" y="1917088"/>
                          <a:pt x="7914520" y="1938992"/>
                        </a:cubicBezTo>
                        <a:cubicBezTo>
                          <a:pt x="7728658" y="1960896"/>
                          <a:pt x="7752158" y="1938920"/>
                          <a:pt x="7664649" y="1938992"/>
                        </a:cubicBezTo>
                        <a:cubicBezTo>
                          <a:pt x="7577140" y="1939064"/>
                          <a:pt x="7175069" y="1877613"/>
                          <a:pt x="6862738" y="1938992"/>
                        </a:cubicBezTo>
                        <a:cubicBezTo>
                          <a:pt x="6550407" y="2000371"/>
                          <a:pt x="6569058" y="1930579"/>
                          <a:pt x="6392050" y="1938992"/>
                        </a:cubicBezTo>
                        <a:cubicBezTo>
                          <a:pt x="6215042" y="1947405"/>
                          <a:pt x="5889911" y="1930420"/>
                          <a:pt x="5700547" y="1938992"/>
                        </a:cubicBezTo>
                        <a:cubicBezTo>
                          <a:pt x="5511183" y="1947564"/>
                          <a:pt x="5520651" y="1929999"/>
                          <a:pt x="5450676" y="1938992"/>
                        </a:cubicBezTo>
                        <a:cubicBezTo>
                          <a:pt x="5380701" y="1947985"/>
                          <a:pt x="5046254" y="1875617"/>
                          <a:pt x="4648764" y="1938992"/>
                        </a:cubicBezTo>
                        <a:cubicBezTo>
                          <a:pt x="4251274" y="2002367"/>
                          <a:pt x="4323034" y="1928589"/>
                          <a:pt x="4178076" y="1938992"/>
                        </a:cubicBezTo>
                        <a:cubicBezTo>
                          <a:pt x="4033118" y="1949395"/>
                          <a:pt x="3845653" y="1931705"/>
                          <a:pt x="3596981" y="1938992"/>
                        </a:cubicBezTo>
                        <a:cubicBezTo>
                          <a:pt x="3348310" y="1946279"/>
                          <a:pt x="3390077" y="1917183"/>
                          <a:pt x="3236702" y="1938992"/>
                        </a:cubicBezTo>
                        <a:cubicBezTo>
                          <a:pt x="3083327" y="1960801"/>
                          <a:pt x="2775785" y="1935411"/>
                          <a:pt x="2545198" y="1938992"/>
                        </a:cubicBezTo>
                        <a:cubicBezTo>
                          <a:pt x="2314611" y="1942573"/>
                          <a:pt x="2002129" y="1894797"/>
                          <a:pt x="1743286" y="1938992"/>
                        </a:cubicBezTo>
                        <a:cubicBezTo>
                          <a:pt x="1484443" y="1983187"/>
                          <a:pt x="1496650" y="1906894"/>
                          <a:pt x="1272599" y="1938992"/>
                        </a:cubicBezTo>
                        <a:cubicBezTo>
                          <a:pt x="1048548" y="1971090"/>
                          <a:pt x="349948" y="1806261"/>
                          <a:pt x="0" y="1938992"/>
                        </a:cubicBezTo>
                        <a:cubicBezTo>
                          <a:pt x="-5759" y="1795658"/>
                          <a:pt x="53487" y="1616084"/>
                          <a:pt x="0" y="1454244"/>
                        </a:cubicBezTo>
                        <a:cubicBezTo>
                          <a:pt x="-53487" y="1292404"/>
                          <a:pt x="2601" y="1187273"/>
                          <a:pt x="0" y="969496"/>
                        </a:cubicBezTo>
                        <a:cubicBezTo>
                          <a:pt x="-2601" y="751719"/>
                          <a:pt x="6721" y="708388"/>
                          <a:pt x="0" y="465358"/>
                        </a:cubicBezTo>
                        <a:cubicBezTo>
                          <a:pt x="-6721" y="222328"/>
                          <a:pt x="17114" y="134902"/>
                          <a:pt x="0" y="0"/>
                        </a:cubicBezTo>
                        <a:close/>
                      </a:path>
                      <a:path w="11040814" h="1938992" stroke="0" extrusionOk="0">
                        <a:moveTo>
                          <a:pt x="0" y="0"/>
                        </a:moveTo>
                        <a:cubicBezTo>
                          <a:pt x="136847" y="-10540"/>
                          <a:pt x="347990" y="55102"/>
                          <a:pt x="470687" y="0"/>
                        </a:cubicBezTo>
                        <a:cubicBezTo>
                          <a:pt x="593384" y="-55102"/>
                          <a:pt x="643918" y="25340"/>
                          <a:pt x="720558" y="0"/>
                        </a:cubicBezTo>
                        <a:cubicBezTo>
                          <a:pt x="797198" y="-25340"/>
                          <a:pt x="1301309" y="82007"/>
                          <a:pt x="1522470" y="0"/>
                        </a:cubicBezTo>
                        <a:cubicBezTo>
                          <a:pt x="1743631" y="-82007"/>
                          <a:pt x="1788229" y="14632"/>
                          <a:pt x="1993157" y="0"/>
                        </a:cubicBezTo>
                        <a:cubicBezTo>
                          <a:pt x="2198085" y="-14632"/>
                          <a:pt x="2252897" y="55278"/>
                          <a:pt x="2463845" y="0"/>
                        </a:cubicBezTo>
                        <a:cubicBezTo>
                          <a:pt x="2674793" y="-55278"/>
                          <a:pt x="2917244" y="63167"/>
                          <a:pt x="3265757" y="0"/>
                        </a:cubicBezTo>
                        <a:cubicBezTo>
                          <a:pt x="3614270" y="-63167"/>
                          <a:pt x="3518913" y="40092"/>
                          <a:pt x="3626036" y="0"/>
                        </a:cubicBezTo>
                        <a:cubicBezTo>
                          <a:pt x="3733159" y="-40092"/>
                          <a:pt x="4193198" y="37438"/>
                          <a:pt x="4427948" y="0"/>
                        </a:cubicBezTo>
                        <a:cubicBezTo>
                          <a:pt x="4662698" y="-37438"/>
                          <a:pt x="4914176" y="76380"/>
                          <a:pt x="5229859" y="0"/>
                        </a:cubicBezTo>
                        <a:cubicBezTo>
                          <a:pt x="5545542" y="-76380"/>
                          <a:pt x="5674843" y="27780"/>
                          <a:pt x="5810955" y="0"/>
                        </a:cubicBezTo>
                        <a:cubicBezTo>
                          <a:pt x="5947067" y="-27780"/>
                          <a:pt x="6449061" y="2356"/>
                          <a:pt x="6612866" y="0"/>
                        </a:cubicBezTo>
                        <a:cubicBezTo>
                          <a:pt x="6776671" y="-2356"/>
                          <a:pt x="6923135" y="41488"/>
                          <a:pt x="7083554" y="0"/>
                        </a:cubicBezTo>
                        <a:cubicBezTo>
                          <a:pt x="7243973" y="-41488"/>
                          <a:pt x="7454047" y="47340"/>
                          <a:pt x="7554241" y="0"/>
                        </a:cubicBezTo>
                        <a:cubicBezTo>
                          <a:pt x="7654435" y="-47340"/>
                          <a:pt x="8101060" y="64781"/>
                          <a:pt x="8245745" y="0"/>
                        </a:cubicBezTo>
                        <a:cubicBezTo>
                          <a:pt x="8390430" y="-64781"/>
                          <a:pt x="8579502" y="4735"/>
                          <a:pt x="8716432" y="0"/>
                        </a:cubicBezTo>
                        <a:cubicBezTo>
                          <a:pt x="8853362" y="-4735"/>
                          <a:pt x="9297931" y="47425"/>
                          <a:pt x="9518344" y="0"/>
                        </a:cubicBezTo>
                        <a:cubicBezTo>
                          <a:pt x="9738757" y="-47425"/>
                          <a:pt x="9995661" y="70491"/>
                          <a:pt x="10320256" y="0"/>
                        </a:cubicBezTo>
                        <a:cubicBezTo>
                          <a:pt x="10644851" y="-70491"/>
                          <a:pt x="10689719" y="518"/>
                          <a:pt x="11040814" y="0"/>
                        </a:cubicBezTo>
                        <a:cubicBezTo>
                          <a:pt x="11067245" y="122477"/>
                          <a:pt x="11022140" y="350169"/>
                          <a:pt x="11040814" y="465358"/>
                        </a:cubicBezTo>
                        <a:cubicBezTo>
                          <a:pt x="11059488" y="580547"/>
                          <a:pt x="11004419" y="782957"/>
                          <a:pt x="11040814" y="891936"/>
                        </a:cubicBezTo>
                        <a:cubicBezTo>
                          <a:pt x="11077209" y="1000915"/>
                          <a:pt x="10995412" y="1196227"/>
                          <a:pt x="11040814" y="1337904"/>
                        </a:cubicBezTo>
                        <a:cubicBezTo>
                          <a:pt x="11086216" y="1479581"/>
                          <a:pt x="11004597" y="1709914"/>
                          <a:pt x="11040814" y="1938992"/>
                        </a:cubicBezTo>
                        <a:cubicBezTo>
                          <a:pt x="10811248" y="1949232"/>
                          <a:pt x="10754196" y="1935388"/>
                          <a:pt x="10570127" y="1938992"/>
                        </a:cubicBezTo>
                        <a:cubicBezTo>
                          <a:pt x="10386058" y="1942596"/>
                          <a:pt x="10202508" y="1904687"/>
                          <a:pt x="9989031" y="1938992"/>
                        </a:cubicBezTo>
                        <a:cubicBezTo>
                          <a:pt x="9775554" y="1973297"/>
                          <a:pt x="9819857" y="1934590"/>
                          <a:pt x="9739160" y="1938992"/>
                        </a:cubicBezTo>
                        <a:cubicBezTo>
                          <a:pt x="9658463" y="1943394"/>
                          <a:pt x="9605858" y="1915756"/>
                          <a:pt x="9489289" y="1938992"/>
                        </a:cubicBezTo>
                        <a:cubicBezTo>
                          <a:pt x="9372720" y="1962228"/>
                          <a:pt x="9139138" y="1881852"/>
                          <a:pt x="8908194" y="1938992"/>
                        </a:cubicBezTo>
                        <a:cubicBezTo>
                          <a:pt x="8677250" y="1996132"/>
                          <a:pt x="8721585" y="1901448"/>
                          <a:pt x="8547914" y="1938992"/>
                        </a:cubicBezTo>
                        <a:cubicBezTo>
                          <a:pt x="8374243" y="1976536"/>
                          <a:pt x="8048037" y="1904020"/>
                          <a:pt x="7856411" y="1938992"/>
                        </a:cubicBezTo>
                        <a:cubicBezTo>
                          <a:pt x="7664785" y="1973964"/>
                          <a:pt x="7585820" y="1906400"/>
                          <a:pt x="7496132" y="1938992"/>
                        </a:cubicBezTo>
                        <a:cubicBezTo>
                          <a:pt x="7406444" y="1971584"/>
                          <a:pt x="7069987" y="1929425"/>
                          <a:pt x="6804628" y="1938992"/>
                        </a:cubicBezTo>
                        <a:cubicBezTo>
                          <a:pt x="6539269" y="1948559"/>
                          <a:pt x="6643438" y="1931614"/>
                          <a:pt x="6554757" y="1938992"/>
                        </a:cubicBezTo>
                        <a:cubicBezTo>
                          <a:pt x="6466076" y="1946370"/>
                          <a:pt x="6127869" y="1917556"/>
                          <a:pt x="5863253" y="1938992"/>
                        </a:cubicBezTo>
                        <a:cubicBezTo>
                          <a:pt x="5598637" y="1960428"/>
                          <a:pt x="5668084" y="1901838"/>
                          <a:pt x="5502974" y="1938992"/>
                        </a:cubicBezTo>
                        <a:cubicBezTo>
                          <a:pt x="5337864" y="1976146"/>
                          <a:pt x="5349083" y="1922833"/>
                          <a:pt x="5253103" y="1938992"/>
                        </a:cubicBezTo>
                        <a:cubicBezTo>
                          <a:pt x="5157123" y="1955151"/>
                          <a:pt x="5012396" y="1896725"/>
                          <a:pt x="4892824" y="1938992"/>
                        </a:cubicBezTo>
                        <a:cubicBezTo>
                          <a:pt x="4773252" y="1981259"/>
                          <a:pt x="4400326" y="1934107"/>
                          <a:pt x="4201320" y="1938992"/>
                        </a:cubicBezTo>
                        <a:cubicBezTo>
                          <a:pt x="4002314" y="1943877"/>
                          <a:pt x="3976268" y="1929462"/>
                          <a:pt x="3841041" y="1938992"/>
                        </a:cubicBezTo>
                        <a:cubicBezTo>
                          <a:pt x="3705814" y="1948522"/>
                          <a:pt x="3694551" y="1933791"/>
                          <a:pt x="3591170" y="1938992"/>
                        </a:cubicBezTo>
                        <a:cubicBezTo>
                          <a:pt x="3487789" y="1944193"/>
                          <a:pt x="3347370" y="1901423"/>
                          <a:pt x="3230891" y="1938992"/>
                        </a:cubicBezTo>
                        <a:cubicBezTo>
                          <a:pt x="3114412" y="1976561"/>
                          <a:pt x="2917460" y="1886800"/>
                          <a:pt x="2760203" y="1938992"/>
                        </a:cubicBezTo>
                        <a:cubicBezTo>
                          <a:pt x="2602946" y="1991184"/>
                          <a:pt x="2357757" y="1880975"/>
                          <a:pt x="2179108" y="1938992"/>
                        </a:cubicBezTo>
                        <a:cubicBezTo>
                          <a:pt x="2000459" y="1997009"/>
                          <a:pt x="1987775" y="1929757"/>
                          <a:pt x="1818829" y="1938992"/>
                        </a:cubicBezTo>
                        <a:cubicBezTo>
                          <a:pt x="1649883" y="1948227"/>
                          <a:pt x="1284305" y="1936492"/>
                          <a:pt x="1016917" y="1938992"/>
                        </a:cubicBezTo>
                        <a:cubicBezTo>
                          <a:pt x="749529" y="1941492"/>
                          <a:pt x="247863" y="1853596"/>
                          <a:pt x="0" y="1938992"/>
                        </a:cubicBezTo>
                        <a:cubicBezTo>
                          <a:pt x="-49624" y="1823678"/>
                          <a:pt x="19212" y="1583115"/>
                          <a:pt x="0" y="1415464"/>
                        </a:cubicBezTo>
                        <a:cubicBezTo>
                          <a:pt x="-19212" y="1247813"/>
                          <a:pt x="12780" y="1159847"/>
                          <a:pt x="0" y="930716"/>
                        </a:cubicBezTo>
                        <a:cubicBezTo>
                          <a:pt x="-12780" y="701585"/>
                          <a:pt x="5471" y="636167"/>
                          <a:pt x="0" y="445968"/>
                        </a:cubicBezTo>
                        <a:cubicBezTo>
                          <a:pt x="-5471" y="255769"/>
                          <a:pt x="13588" y="1326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accent1">
                <a:alpha val="82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dirty="0">
                <a:effectLst/>
              </a:rPr>
              <a:t>What are the thermodynamic controls on tropical MCS lifecycle (growth, maturity, and decay) and lifetime? </a:t>
            </a:r>
          </a:p>
          <a:p>
            <a:pPr algn="ctr"/>
            <a:endParaRPr lang="en-US" sz="2400" dirty="0">
              <a:effectLst/>
            </a:endParaRPr>
          </a:p>
          <a:p>
            <a:pPr algn="ctr"/>
            <a:r>
              <a:rPr lang="en-US" sz="2400" dirty="0">
                <a:effectLst/>
              </a:rPr>
              <a:t>2. How do oceanic cold pools (strength and size) modify the MCS lifecycle? </a:t>
            </a:r>
          </a:p>
          <a:p>
            <a:pPr algn="ctr"/>
            <a:endParaRPr lang="en-US" sz="24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3E296-7D48-0D5D-F117-DA60729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FFAE-054C-B754-6D8B-8851E9F0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2974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64FB-580F-7C80-DDBB-265CA91D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76" y="1007219"/>
            <a:ext cx="6253447" cy="531552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1. </a:t>
            </a:r>
            <a:r>
              <a:rPr lang="en-US" sz="2400" dirty="0">
                <a:solidFill>
                  <a:srgbClr val="C00000"/>
                </a:solidFill>
              </a:rPr>
              <a:t>PS tracking dataset</a:t>
            </a:r>
            <a:r>
              <a:rPr lang="en-US" sz="2400" dirty="0"/>
              <a:t>: </a:t>
            </a:r>
            <a:r>
              <a:rPr lang="en-US" sz="2400" dirty="0">
                <a:effectLst/>
              </a:rPr>
              <a:t>Tracked IMERG Mesoscale Precipitation System (</a:t>
            </a:r>
            <a:r>
              <a:rPr lang="en-US" sz="2400" dirty="0">
                <a:solidFill>
                  <a:srgbClr val="C00000"/>
                </a:solidFill>
                <a:effectLst/>
              </a:rPr>
              <a:t>TIMPS</a:t>
            </a:r>
            <a:r>
              <a:rPr lang="en-US" sz="2400" dirty="0">
                <a:effectLst/>
              </a:rPr>
              <a:t>; Russell </a:t>
            </a:r>
            <a:r>
              <a:rPr lang="en-US" sz="2400" i="1" dirty="0">
                <a:effectLst/>
              </a:rPr>
              <a:t>et al. </a:t>
            </a:r>
            <a:r>
              <a:rPr lang="en-US" sz="2400" dirty="0">
                <a:effectLst/>
              </a:rPr>
              <a:t>2022)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effectLst/>
              </a:rPr>
              <a:t>0.1° spatial and 30-min temporal resolution; from 2011-2020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effectLst/>
              </a:rPr>
              <a:t> PS identified as &gt;3000 km</a:t>
            </a:r>
            <a:r>
              <a:rPr lang="en-US" sz="2400" baseline="30000" dirty="0">
                <a:effectLst/>
              </a:rPr>
              <a:t>2</a:t>
            </a:r>
            <a:r>
              <a:rPr lang="en-US" sz="2400" dirty="0">
                <a:effectLst/>
              </a:rPr>
              <a:t> area and &gt; 10 mm hr</a:t>
            </a:r>
            <a:r>
              <a:rPr lang="en-US" sz="2400" baseline="30000" dirty="0">
                <a:effectLst/>
              </a:rPr>
              <a:t>-1</a:t>
            </a:r>
            <a:r>
              <a:rPr lang="en-US" sz="2400" dirty="0">
                <a:effectLst/>
              </a:rPr>
              <a:t> maximum precipitation, and allotted an ID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Based on volumetric rain rate and area, PS segregated into </a:t>
            </a:r>
            <a:r>
              <a:rPr lang="en-US" sz="2400" dirty="0">
                <a:solidFill>
                  <a:srgbClr val="C00000"/>
                </a:solidFill>
              </a:rPr>
              <a:t>growth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mature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C00000"/>
                </a:solidFill>
              </a:rPr>
              <a:t>decay</a:t>
            </a:r>
            <a:r>
              <a:rPr lang="en-US" sz="2400" dirty="0"/>
              <a:t> stages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2.   </a:t>
            </a:r>
            <a:r>
              <a:rPr lang="en-US" sz="2400" dirty="0">
                <a:cs typeface="Times New Roman" panose="02020603050405020304" pitchFamily="18" charset="0"/>
              </a:rPr>
              <a:t>Thermodynamic variables from ERA5 reanalysis </a:t>
            </a: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cs typeface="Times New Roman" panose="02020603050405020304" pitchFamily="18" charset="0"/>
              </a:rPr>
              <a:t>3. Scatterometer wind-derived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cold pool </a:t>
            </a:r>
            <a:r>
              <a:rPr lang="en-US" sz="2400" dirty="0">
                <a:cs typeface="Times New Roman" panose="02020603050405020304" pitchFamily="18" charset="0"/>
              </a:rPr>
              <a:t>dataset, employed using ASCAT and RapidScat surface wind-vector retrievals provide us with gradient features (GF; Garg </a:t>
            </a:r>
            <a:r>
              <a:rPr lang="en-US" sz="2400" i="1" dirty="0">
                <a:cs typeface="Times New Roman" panose="02020603050405020304" pitchFamily="18" charset="0"/>
              </a:rPr>
              <a:t>et al. </a:t>
            </a:r>
            <a:r>
              <a:rPr lang="en-US" sz="2400" dirty="0">
                <a:cs typeface="Times New Roman" panose="02020603050405020304" pitchFamily="18" charset="0"/>
              </a:rPr>
              <a:t>2020).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DDB3D3-7035-0C49-9698-A5F68F62ED6D}"/>
              </a:ext>
            </a:extLst>
          </p:cNvPr>
          <p:cNvGrpSpPr/>
          <p:nvPr/>
        </p:nvGrpSpPr>
        <p:grpSpPr>
          <a:xfrm>
            <a:off x="6527527" y="959316"/>
            <a:ext cx="5382297" cy="4939365"/>
            <a:chOff x="3039533" y="1721595"/>
            <a:chExt cx="5628417" cy="4495173"/>
          </a:xfrm>
        </p:grpSpPr>
        <p:pic>
          <p:nvPicPr>
            <p:cNvPr id="9" name="Picture 8" descr="Graphical user interface, timeline&#10;&#10;Description automatically generated">
              <a:extLst>
                <a:ext uri="{FF2B5EF4-FFF2-40B4-BE49-F238E27FC236}">
                  <a16:creationId xmlns:a16="http://schemas.microsoft.com/office/drawing/2014/main" id="{4CAAAC3E-1184-9A1C-25BD-E957663DD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44" t="30750" r="3371" b="32141"/>
            <a:stretch/>
          </p:blipFill>
          <p:spPr>
            <a:xfrm>
              <a:off x="3039534" y="3021287"/>
              <a:ext cx="5613400" cy="1357313"/>
            </a:xfrm>
            <a:prstGeom prst="rect">
              <a:avLst/>
            </a:prstGeom>
          </p:spPr>
        </p:pic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3FE9909-5F6A-AA6C-3B4F-E22989945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44" t="29770" r="3111" b="33120"/>
            <a:stretch/>
          </p:blipFill>
          <p:spPr>
            <a:xfrm>
              <a:off x="3039533" y="1721595"/>
              <a:ext cx="5628417" cy="1356932"/>
            </a:xfrm>
            <a:prstGeom prst="rect">
              <a:avLst/>
            </a:prstGeom>
          </p:spPr>
        </p:pic>
        <p:pic>
          <p:nvPicPr>
            <p:cNvPr id="11" name="Picture 10" descr="Timeline&#10;&#10;Description automatically generated">
              <a:extLst>
                <a:ext uri="{FF2B5EF4-FFF2-40B4-BE49-F238E27FC236}">
                  <a16:creationId xmlns:a16="http://schemas.microsoft.com/office/drawing/2014/main" id="{E1B3132A-DE64-CABD-F768-C98413733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63" t="40591" r="3572" b="8101"/>
            <a:stretch/>
          </p:blipFill>
          <p:spPr>
            <a:xfrm>
              <a:off x="3048000" y="4340100"/>
              <a:ext cx="5604933" cy="18766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46559-A843-97A0-DCBE-A2A968CF10A9}"/>
              </a:ext>
            </a:extLst>
          </p:cNvPr>
          <p:cNvSpPr txBox="1"/>
          <p:nvPr/>
        </p:nvSpPr>
        <p:spPr>
          <a:xfrm>
            <a:off x="6684170" y="5850780"/>
            <a:ext cx="535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Volumetric Rain Rate averaged over a 3° x 3 ° grid for 2014-2016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F020-4395-B9C2-9F18-C3E6C41F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9FCF1-DE2A-41E3-A438-2F2CC6968236}"/>
              </a:ext>
            </a:extLst>
          </p:cNvPr>
          <p:cNvSpPr txBox="1"/>
          <p:nvPr/>
        </p:nvSpPr>
        <p:spPr>
          <a:xfrm>
            <a:off x="8688658" y="2275927"/>
            <a:ext cx="1024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Mature</a:t>
            </a:r>
          </a:p>
        </p:txBody>
      </p:sp>
    </p:spTree>
    <p:extLst>
      <p:ext uri="{BB962C8B-B14F-4D97-AF65-F5344CB8AC3E}">
        <p14:creationId xmlns:p14="http://schemas.microsoft.com/office/powerpoint/2010/main" val="186190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D5276-2E83-BF40-58A3-9F030975C538}"/>
              </a:ext>
            </a:extLst>
          </p:cNvPr>
          <p:cNvSpPr txBox="1"/>
          <p:nvPr/>
        </p:nvSpPr>
        <p:spPr>
          <a:xfrm>
            <a:off x="4516170" y="1329194"/>
            <a:ext cx="711659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Composite time-series of ERA5 TCWV across storm-centric TIMPS </a:t>
            </a:r>
            <a:r>
              <a:rPr lang="en-US" sz="2400" dirty="0">
                <a:ea typeface="Times New Roman" panose="02020603050405020304" pitchFamily="18" charset="0"/>
              </a:rPr>
              <a:t>PS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 averaged over 1°, 2°, 3°, and 4° grid-box for 2015 (~</a:t>
            </a:r>
            <a:r>
              <a:rPr lang="en-US" sz="2400" b="0" i="0" dirty="0">
                <a:effectLst/>
              </a:rPr>
              <a:t>160,000 systems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TCWV upsurge noticed ~ 6 hours prior to MCS genesis over both land and ocean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Gradual increase in TCWV seen within the 24-hour period before MCS genesis over ocean; no signal detected before 6-8 hours prior over land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Beyond 2</a:t>
            </a:r>
            <a:r>
              <a:rPr lang="en-US" sz="2400" baseline="30000" dirty="0"/>
              <a:t>o </a:t>
            </a:r>
            <a:r>
              <a:rPr lang="en-US" sz="2400" dirty="0"/>
              <a:t>x 2</a:t>
            </a:r>
            <a:r>
              <a:rPr lang="en-US" sz="2400" baseline="30000" dirty="0"/>
              <a:t>o</a:t>
            </a:r>
            <a:r>
              <a:rPr lang="en-US" sz="2400" dirty="0"/>
              <a:t>, signal is significantly reduced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952BF-87C8-D046-272F-3E74C89A2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" y="1015252"/>
            <a:ext cx="3876542" cy="5842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2CEFCF-278D-405C-FEA0-BF0DF0A729B8}"/>
              </a:ext>
            </a:extLst>
          </p:cNvPr>
          <p:cNvSpPr txBox="1"/>
          <p:nvPr/>
        </p:nvSpPr>
        <p:spPr>
          <a:xfrm>
            <a:off x="0" y="-3035"/>
            <a:ext cx="1219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800" dirty="0">
                <a:effectLst/>
              </a:rPr>
              <a:t>What are the thermodynamic controls on tropical MCS lifecycle (growth, maturity, and decay) and lifetime?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3E37B-77E5-D81C-6614-64326C04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2CEFCF-278D-405C-FEA0-BF0DF0A729B8}"/>
              </a:ext>
            </a:extLst>
          </p:cNvPr>
          <p:cNvSpPr txBox="1"/>
          <p:nvPr/>
        </p:nvSpPr>
        <p:spPr>
          <a:xfrm>
            <a:off x="0" y="-3035"/>
            <a:ext cx="1219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800" dirty="0">
                <a:effectLst/>
              </a:rPr>
              <a:t>What are the thermodynamic controls on tropical MCS lifecycle (growth, maturity, and decay) and lifetime?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5D433-F72A-53C4-921A-CB60BED23FF6}"/>
              </a:ext>
            </a:extLst>
          </p:cNvPr>
          <p:cNvSpPr txBox="1"/>
          <p:nvPr/>
        </p:nvSpPr>
        <p:spPr>
          <a:xfrm>
            <a:off x="4098974" y="1207770"/>
            <a:ext cx="3790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</a:rPr>
              <a:t>Entraining Plume Buoyancy Model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DF3C45-84C1-CAA7-8D12-04E54578B273}"/>
              </a:ext>
            </a:extLst>
          </p:cNvPr>
          <p:cNvSpPr txBox="1"/>
          <p:nvPr/>
        </p:nvSpPr>
        <p:spPr>
          <a:xfrm>
            <a:off x="5847984" y="1988288"/>
            <a:ext cx="6356643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Helps us quantify how rapid onset of precipitation is linked to lower tropospheric buoyancy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Assumes inflow in an MCS occurs through a deep 4-5 km layer of lower troposphere (Schiro et al. 2018; Kingsmill and Houze 1999)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Lower troposphere and BL have equal effects on buoyancy available for deep convection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bulk quantity with less vertical resolution, showing potential to better explain precipitation intensity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C878A22-DA18-35DB-E9D6-D8564D74C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89931"/>
              </p:ext>
            </p:extLst>
          </p:nvPr>
        </p:nvGraphicFramePr>
        <p:xfrm>
          <a:off x="336767" y="2078097"/>
          <a:ext cx="6775704" cy="512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95469058-3ECF-1E0C-D58B-5F7D33338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906" y="1697689"/>
            <a:ext cx="6356643" cy="5065276"/>
          </a:xfrm>
          <a:prstGeom prst="rect">
            <a:avLst/>
          </a:prstGeom>
          <a:ln>
            <a:solidFill>
              <a:schemeClr val="dk2">
                <a:tint val="40000"/>
                <a:hueOff val="0"/>
                <a:satOff val="0"/>
                <a:lumOff val="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C5120-B754-F114-7918-9D132BC2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2CEFCF-278D-405C-FEA0-BF0DF0A729B8}"/>
              </a:ext>
            </a:extLst>
          </p:cNvPr>
          <p:cNvSpPr txBox="1"/>
          <p:nvPr/>
        </p:nvSpPr>
        <p:spPr>
          <a:xfrm>
            <a:off x="0" y="-3035"/>
            <a:ext cx="1219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800" dirty="0">
                <a:effectLst/>
              </a:rPr>
              <a:t>What are the thermodynamic controls on tropical MCS lifecycle (growth, maturity, and decay) and lifetime?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A6397-93AC-0197-A34F-2FFF8E1E30AA}"/>
              </a:ext>
            </a:extLst>
          </p:cNvPr>
          <p:cNvSpPr txBox="1"/>
          <p:nvPr/>
        </p:nvSpPr>
        <p:spPr>
          <a:xfrm>
            <a:off x="490653" y="2773526"/>
            <a:ext cx="1121069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How does the thermodynamic environment affect MCS propagation direction and organization?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C70D6-8DBB-F09C-1468-AF81D6A4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B0B6D17C-E47D-6180-C08D-F85FAD64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94" y="3703900"/>
            <a:ext cx="6116301" cy="229236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B002EBB-9492-12D5-10A2-A4D5AB41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05" y="3673902"/>
            <a:ext cx="5488321" cy="28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 motion away from high TCWV (growth), and towards high TCWV (decay).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/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ossible</a:t>
            </a:r>
            <a:r>
              <a:rPr lang="en-US" altLang="en-US" sz="2000" dirty="0"/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that a decaying system preferentially travels towards high TCWV to save itself from other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disfavorable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environmental conditions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3DF7C-C09E-9B76-ECCF-FCB39F732442}"/>
              </a:ext>
            </a:extLst>
          </p:cNvPr>
          <p:cNvSpPr txBox="1"/>
          <p:nvPr/>
        </p:nvSpPr>
        <p:spPr>
          <a:xfrm>
            <a:off x="1" y="-1807"/>
            <a:ext cx="121919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How does the thermodynamic environment affect MCS propagation direction and organization?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766BC9-1ACA-88EC-2CB9-0EF08C89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51" y="3481193"/>
            <a:ext cx="4145909" cy="54933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591AB10-08A0-AD1F-9C2D-95DEFEA902AF}"/>
              </a:ext>
            </a:extLst>
          </p:cNvPr>
          <p:cNvGrpSpPr/>
          <p:nvPr/>
        </p:nvGrpSpPr>
        <p:grpSpPr>
          <a:xfrm>
            <a:off x="702948" y="1478660"/>
            <a:ext cx="5000192" cy="2310421"/>
            <a:chOff x="6703680" y="1522441"/>
            <a:chExt cx="5000192" cy="23104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7FD9CE-7629-9198-BE8D-443F61CA5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3680" y="1523998"/>
              <a:ext cx="1682038" cy="16888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2311DB-B13C-8239-28EA-E855DF02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7364" y="1522441"/>
              <a:ext cx="1682038" cy="1675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759127A8-1FA4-C0DB-4233-B005D5904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705" b="85685"/>
            <a:stretch/>
          </p:blipFill>
          <p:spPr>
            <a:xfrm>
              <a:off x="10936592" y="3523239"/>
              <a:ext cx="767280" cy="309623"/>
            </a:xfrm>
            <a:prstGeom prst="rect">
              <a:avLst/>
            </a:prstGeom>
          </p:spPr>
        </p:pic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251EF288-D20C-FD12-8E1F-E72A0F417608}"/>
                </a:ext>
              </a:extLst>
            </p:cNvPr>
            <p:cNvSpPr/>
            <p:nvPr/>
          </p:nvSpPr>
          <p:spPr>
            <a:xfrm>
              <a:off x="8481280" y="2082932"/>
              <a:ext cx="1046822" cy="590309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C06C7B-F52C-B243-5542-E671C756C1ED}"/>
                </a:ext>
              </a:extLst>
            </p:cNvPr>
            <p:cNvSpPr txBox="1"/>
            <p:nvPr/>
          </p:nvSpPr>
          <p:spPr>
            <a:xfrm>
              <a:off x="8667470" y="1651341"/>
              <a:ext cx="62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177°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5FA45C7-CB5D-51CC-1E58-F356E83990DE}"/>
              </a:ext>
            </a:extLst>
          </p:cNvPr>
          <p:cNvSpPr txBox="1"/>
          <p:nvPr/>
        </p:nvSpPr>
        <p:spPr>
          <a:xfrm>
            <a:off x="5413097" y="1607560"/>
            <a:ext cx="6651577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TCWV around the storm extracted, rotated, and composited such that system’s direction of motion is at 0°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(true North)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C61714-7256-35DD-E0DB-B960BBAA9D64}"/>
              </a:ext>
            </a:extLst>
          </p:cNvPr>
          <p:cNvCxnSpPr/>
          <p:nvPr/>
        </p:nvCxnSpPr>
        <p:spPr>
          <a:xfrm flipV="1">
            <a:off x="4417651" y="1261641"/>
            <a:ext cx="0" cy="1072664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98F204E-88CE-77EC-A1CD-466D4A497E30}"/>
              </a:ext>
            </a:extLst>
          </p:cNvPr>
          <p:cNvSpPr txBox="1"/>
          <p:nvPr/>
        </p:nvSpPr>
        <p:spPr>
          <a:xfrm>
            <a:off x="4267180" y="979131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948F1-559D-8671-7E11-D1551681226D}"/>
              </a:ext>
            </a:extLst>
          </p:cNvPr>
          <p:cNvSpPr txBox="1"/>
          <p:nvPr/>
        </p:nvSpPr>
        <p:spPr>
          <a:xfrm>
            <a:off x="6096000" y="5996262"/>
            <a:ext cx="596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Rotational composite analysis of TCWV anomaly across 2° x 2°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B6C3A3-1874-1199-90EA-1E1269C07712}"/>
              </a:ext>
            </a:extLst>
          </p:cNvPr>
          <p:cNvSpPr txBox="1"/>
          <p:nvPr/>
        </p:nvSpPr>
        <p:spPr>
          <a:xfrm>
            <a:off x="307674" y="2182790"/>
            <a:ext cx="65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BD8C9-8832-9D46-F5EA-A7B221B737A8}"/>
              </a:ext>
            </a:extLst>
          </p:cNvPr>
          <p:cNvSpPr txBox="1"/>
          <p:nvPr/>
        </p:nvSpPr>
        <p:spPr>
          <a:xfrm>
            <a:off x="4305978" y="3147870"/>
            <a:ext cx="65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C34890-F0A0-E82F-A7B3-63787C81C8A9}"/>
              </a:ext>
            </a:extLst>
          </p:cNvPr>
          <p:cNvSpPr txBox="1"/>
          <p:nvPr/>
        </p:nvSpPr>
        <p:spPr>
          <a:xfrm>
            <a:off x="1398715" y="3181916"/>
            <a:ext cx="65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°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3D9F2-AC10-A2FE-9EBF-8A7474E1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0D1319A4-5CF6-FF73-26EF-268ADE60B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678"/>
          <a:stretch/>
        </p:blipFill>
        <p:spPr>
          <a:xfrm>
            <a:off x="838201" y="2020628"/>
            <a:ext cx="5817432" cy="3599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59D0C-20EC-58B2-31F9-212AD0FC16F8}"/>
              </a:ext>
            </a:extLst>
          </p:cNvPr>
          <p:cNvSpPr txBox="1"/>
          <p:nvPr/>
        </p:nvSpPr>
        <p:spPr>
          <a:xfrm>
            <a:off x="838199" y="529027"/>
            <a:ext cx="108723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PS polygons created using convex hull technique to identify system overlap with new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high-resolution NASA AIRS single footprint retrievals </a:t>
            </a:r>
            <a:r>
              <a:rPr lang="en-US" sz="2400" dirty="0">
                <a:cs typeface="Times New Roman" panose="02020603050405020304" pitchFamily="18" charset="0"/>
              </a:rPr>
              <a:t>of temperature and moisture profiles (Irion </a:t>
            </a:r>
            <a:r>
              <a:rPr lang="en-US" sz="2400" i="1" dirty="0">
                <a:cs typeface="Times New Roman" panose="02020603050405020304" pitchFamily="18" charset="0"/>
              </a:rPr>
              <a:t>et al.</a:t>
            </a:r>
            <a:r>
              <a:rPr lang="en-US" sz="2400" dirty="0">
                <a:cs typeface="Times New Roman" panose="02020603050405020304" pitchFamily="18" charset="0"/>
              </a:rPr>
              <a:t> 2018)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2C553-55FC-ECCB-15EB-8DD27F11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4B200-5137-CB2A-9EC6-1777AD4C87C5}"/>
              </a:ext>
            </a:extLst>
          </p:cNvPr>
          <p:cNvSpPr/>
          <p:nvPr/>
        </p:nvSpPr>
        <p:spPr>
          <a:xfrm>
            <a:off x="1182029" y="2319454"/>
            <a:ext cx="245327" cy="306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937C4-1619-3D65-585D-C7881B3CF1C2}"/>
              </a:ext>
            </a:extLst>
          </p:cNvPr>
          <p:cNvSpPr/>
          <p:nvPr/>
        </p:nvSpPr>
        <p:spPr>
          <a:xfrm rot="5400000">
            <a:off x="3487234" y="3012119"/>
            <a:ext cx="191378" cy="455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5B866FA4-317B-280D-1369-C58D4E1F8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8"/>
          <a:stretch/>
        </p:blipFill>
        <p:spPr>
          <a:xfrm>
            <a:off x="7108280" y="2020627"/>
            <a:ext cx="4720652" cy="3599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7F136-B0E4-A8EC-7570-B4D3C4169494}"/>
              </a:ext>
            </a:extLst>
          </p:cNvPr>
          <p:cNvSpPr txBox="1"/>
          <p:nvPr/>
        </p:nvSpPr>
        <p:spPr>
          <a:xfrm rot="16200000">
            <a:off x="5676619" y="2863187"/>
            <a:ext cx="253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Latitude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C9E70-1A86-EE99-2E6E-9D8B262AD7A2}"/>
              </a:ext>
            </a:extLst>
          </p:cNvPr>
          <p:cNvSpPr txBox="1"/>
          <p:nvPr/>
        </p:nvSpPr>
        <p:spPr>
          <a:xfrm>
            <a:off x="1048214" y="4971288"/>
            <a:ext cx="75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F2ED4-D81E-2F92-EA75-09E6B195C0BF}"/>
              </a:ext>
            </a:extLst>
          </p:cNvPr>
          <p:cNvSpPr txBox="1"/>
          <p:nvPr/>
        </p:nvSpPr>
        <p:spPr>
          <a:xfrm>
            <a:off x="1126271" y="2319454"/>
            <a:ext cx="75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43BA3-7D08-2E50-8CBB-8A5C06AC5DEE}"/>
              </a:ext>
            </a:extLst>
          </p:cNvPr>
          <p:cNvSpPr txBox="1"/>
          <p:nvPr/>
        </p:nvSpPr>
        <p:spPr>
          <a:xfrm>
            <a:off x="1159723" y="3654253"/>
            <a:ext cx="75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80D80-9BE4-D339-0E94-9B3A7F70B0AE}"/>
              </a:ext>
            </a:extLst>
          </p:cNvPr>
          <p:cNvSpPr txBox="1"/>
          <p:nvPr/>
        </p:nvSpPr>
        <p:spPr>
          <a:xfrm>
            <a:off x="1224774" y="5147220"/>
            <a:ext cx="75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4706A-57B3-ED53-AD40-D9424598C69E}"/>
              </a:ext>
            </a:extLst>
          </p:cNvPr>
          <p:cNvSpPr txBox="1"/>
          <p:nvPr/>
        </p:nvSpPr>
        <p:spPr>
          <a:xfrm>
            <a:off x="5360019" y="5150474"/>
            <a:ext cx="75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380279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Tropical Moored Buoy System: TAO, TRITON, PIRATA, RAMA (TOGA) | NCAR -  Climate Data Guide">
            <a:extLst>
              <a:ext uri="{FF2B5EF4-FFF2-40B4-BE49-F238E27FC236}">
                <a16:creationId xmlns:a16="http://schemas.microsoft.com/office/drawing/2014/main" id="{8CB5F5AF-C4A9-4208-5271-B2FC99063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" r="2604" b="15767"/>
          <a:stretch/>
        </p:blipFill>
        <p:spPr bwMode="auto">
          <a:xfrm>
            <a:off x="6326559" y="1141589"/>
            <a:ext cx="5328703" cy="15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B9CB779-DD67-2F1E-35F4-E9AFFE5E607F}"/>
              </a:ext>
            </a:extLst>
          </p:cNvPr>
          <p:cNvGrpSpPr/>
          <p:nvPr/>
        </p:nvGrpSpPr>
        <p:grpSpPr>
          <a:xfrm>
            <a:off x="6686148" y="3518208"/>
            <a:ext cx="4609521" cy="2797203"/>
            <a:chOff x="6625926" y="2228045"/>
            <a:chExt cx="4609521" cy="2797203"/>
          </a:xfrm>
        </p:grpSpPr>
        <p:pic>
          <p:nvPicPr>
            <p:cNvPr id="9" name="Picture 8" descr="Chart, diagram&#10;&#10;Description automatically generated">
              <a:extLst>
                <a:ext uri="{FF2B5EF4-FFF2-40B4-BE49-F238E27FC236}">
                  <a16:creationId xmlns:a16="http://schemas.microsoft.com/office/drawing/2014/main" id="{B1ABD4C2-7473-0F34-D920-C705BF540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029" b="65653"/>
            <a:stretch/>
          </p:blipFill>
          <p:spPr>
            <a:xfrm>
              <a:off x="6984458" y="2228045"/>
              <a:ext cx="4250989" cy="27972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9988D9-59D9-DFB6-AB4D-7307DB970B51}"/>
                </a:ext>
              </a:extLst>
            </p:cNvPr>
            <p:cNvSpPr txBox="1"/>
            <p:nvPr/>
          </p:nvSpPr>
          <p:spPr>
            <a:xfrm rot="16200000">
              <a:off x="5832369" y="3497845"/>
              <a:ext cx="1925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Air Temperature (°C)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F9E41C-43E0-9390-A294-EDF71E80D419}"/>
                </a:ext>
              </a:extLst>
            </p:cNvPr>
            <p:cNvSpPr/>
            <p:nvPr/>
          </p:nvSpPr>
          <p:spPr>
            <a:xfrm>
              <a:off x="7502737" y="2972559"/>
              <a:ext cx="1682885" cy="311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FB5098-7247-F8D7-BDF0-33E2AB99522D}"/>
              </a:ext>
            </a:extLst>
          </p:cNvPr>
          <p:cNvSpPr txBox="1"/>
          <p:nvPr/>
        </p:nvSpPr>
        <p:spPr>
          <a:xfrm>
            <a:off x="76317" y="769516"/>
            <a:ext cx="6064239" cy="613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-1222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Cold pools play an imperative role in dictating the intensity and lifecycle of an MCS (</a:t>
            </a:r>
            <a:r>
              <a:rPr lang="en-US" sz="2200" b="0" i="0" dirty="0" err="1">
                <a:solidFill>
                  <a:srgbClr val="222222"/>
                </a:solidFill>
                <a:effectLst/>
              </a:rPr>
              <a:t>Elsaesser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 et al. 2013, Schiro et al. 2020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Zuidema</a:t>
            </a:r>
            <a:r>
              <a:rPr lang="en-US" sz="2200" dirty="0">
                <a:effectLst/>
              </a:rPr>
              <a:t> et al. 2017)</a:t>
            </a:r>
          </a:p>
          <a:p>
            <a:pPr marL="122238" indent="-1222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Buoys capture thermodynamic evolution of environment following the passage of cold pools and MCSs</a:t>
            </a:r>
          </a:p>
          <a:p>
            <a:pPr marL="122238" indent="-1222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Environmental air T decreases from growth to mature to decay phases, while ~0.5</a:t>
            </a:r>
            <a:r>
              <a:rPr lang="en-US" sz="2200" baseline="30000" dirty="0"/>
              <a:t>o</a:t>
            </a:r>
            <a:r>
              <a:rPr lang="en-US" sz="2200" dirty="0"/>
              <a:t>C decrease in T across stages. </a:t>
            </a:r>
          </a:p>
          <a:p>
            <a:pPr marL="122238" indent="-1222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Decrease in T detected ahead of MCS for mature and decay phases – indicative of cold pool expansion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5DFED-EF01-1B57-26E7-556F2342F206}"/>
              </a:ext>
            </a:extLst>
          </p:cNvPr>
          <p:cNvSpPr txBox="1"/>
          <p:nvPr/>
        </p:nvSpPr>
        <p:spPr>
          <a:xfrm>
            <a:off x="7804996" y="6226203"/>
            <a:ext cx="373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Hours from PS time closest to buoy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AFB6C4-3444-7133-EB1F-88A976243E19}"/>
              </a:ext>
            </a:extLst>
          </p:cNvPr>
          <p:cNvSpPr/>
          <p:nvPr/>
        </p:nvSpPr>
        <p:spPr>
          <a:xfrm>
            <a:off x="8148577" y="1689903"/>
            <a:ext cx="173620" cy="173736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10A79-46F5-E6C4-6567-3B6299CE3204}"/>
              </a:ext>
            </a:extLst>
          </p:cNvPr>
          <p:cNvSpPr txBox="1"/>
          <p:nvPr/>
        </p:nvSpPr>
        <p:spPr>
          <a:xfrm>
            <a:off x="6686148" y="2624497"/>
            <a:ext cx="496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Temporal analysis from 2014-16 of air temperature for a TRITON buoy (circled yellow) for +/- 5 hours. 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hour is the closest time when PS passes the buoy.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DC692-AE31-C291-0053-DC7F46413D51}"/>
              </a:ext>
            </a:extLst>
          </p:cNvPr>
          <p:cNvSpPr txBox="1"/>
          <p:nvPr/>
        </p:nvSpPr>
        <p:spPr>
          <a:xfrm>
            <a:off x="0" y="-1816"/>
            <a:ext cx="12191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</a:rPr>
              <a:t>2. How do oceanic cold pools modify MCS lifecycle?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6147E-D543-05B5-8F59-67414CEB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E6C6-C65D-BD40-91E9-B91220E3DC3F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F65E6-714B-76AA-6593-1931EAC61387}"/>
              </a:ext>
            </a:extLst>
          </p:cNvPr>
          <p:cNvSpPr/>
          <p:nvPr/>
        </p:nvSpPr>
        <p:spPr>
          <a:xfrm>
            <a:off x="7540657" y="4173514"/>
            <a:ext cx="45719" cy="43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6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1258</Words>
  <Application>Microsoft Macintosh PowerPoint</Application>
  <PresentationFormat>Widescreen</PresentationFormat>
  <Paragraphs>133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 CHANCERY</vt:lpstr>
      <vt:lpstr>APPLE CHANCERY</vt:lpstr>
      <vt:lpstr>Arial</vt:lpstr>
      <vt:lpstr>Calibri</vt:lpstr>
      <vt:lpstr>Calibri Light</vt:lpstr>
      <vt:lpstr>TimesNewRomanPSMT</vt:lpstr>
      <vt:lpstr>Office Theme</vt:lpstr>
      <vt:lpstr>Investigating Environmental Controls on Tropical Mesoscale Convective System Lifecycles  Sayali R. Kulkarni1, Kathleen A. Schiro1, Gregory Elsaesser2 University of Virginia1, NASA Goddard Institute of Space Studies/Columbia University2  17th April 2023</vt:lpstr>
      <vt:lpstr>Scientific Motivation</vt:lpstr>
      <vt:lpstr>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thermodynamic and size thresholds exist whereby cold pools limit future growth of convection?</vt:lpstr>
      <vt:lpstr>PowerPoint Presentation</vt:lpstr>
      <vt:lpstr>Summary</vt:lpstr>
      <vt:lpstr>PowerPoint Presentation</vt:lpstr>
      <vt:lpstr>Supplementary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Kulkarni, Sayali Ravindra (ejb6nj)</dc:creator>
  <cp:lastModifiedBy>Kulkarni, Sayali Ravindra (ejb6nj)</cp:lastModifiedBy>
  <cp:revision>192</cp:revision>
  <dcterms:created xsi:type="dcterms:W3CDTF">2023-04-09T16:14:53Z</dcterms:created>
  <dcterms:modified xsi:type="dcterms:W3CDTF">2023-05-02T15:36:32Z</dcterms:modified>
</cp:coreProperties>
</file>